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0"/>
  </p:notesMasterIdLst>
  <p:handoutMasterIdLst>
    <p:handoutMasterId r:id="rId21"/>
  </p:handoutMasterIdLst>
  <p:sldIdLst>
    <p:sldId id="303" r:id="rId3"/>
    <p:sldId id="307" r:id="rId4"/>
    <p:sldId id="304" r:id="rId5"/>
    <p:sldId id="256" r:id="rId6"/>
    <p:sldId id="318" r:id="rId7"/>
    <p:sldId id="319" r:id="rId8"/>
    <p:sldId id="258" r:id="rId9"/>
    <p:sldId id="313" r:id="rId10"/>
    <p:sldId id="315" r:id="rId11"/>
    <p:sldId id="316" r:id="rId12"/>
    <p:sldId id="271" r:id="rId13"/>
    <p:sldId id="312" r:id="rId14"/>
    <p:sldId id="309" r:id="rId15"/>
    <p:sldId id="317" r:id="rId16"/>
    <p:sldId id="322" r:id="rId17"/>
    <p:sldId id="323" r:id="rId18"/>
    <p:sldId id="294" r:id="rId19"/>
  </p:sldIdLst>
  <p:sldSz cx="18288000" cy="10288588"/>
  <p:notesSz cx="9144000" cy="6858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id="{08ABF204-A70F-44E7-B778-A1249B758F1A}">
          <p14:sldIdLst>
            <p14:sldId id="303"/>
            <p14:sldId id="307"/>
            <p14:sldId id="304"/>
            <p14:sldId id="256"/>
            <p14:sldId id="318"/>
            <p14:sldId id="319"/>
            <p14:sldId id="258"/>
            <p14:sldId id="313"/>
            <p14:sldId id="315"/>
          </p14:sldIdLst>
        </p14:section>
        <p14:section name="Service" id="{BC5622E9-5E1F-4399-8799-3F2E2DA72911}">
          <p14:sldIdLst>
            <p14:sldId id="316"/>
            <p14:sldId id="271"/>
            <p14:sldId id="312"/>
            <p14:sldId id="309"/>
            <p14:sldId id="317"/>
            <p14:sldId id="322"/>
            <p14:sldId id="323"/>
          </p14:sldIdLst>
        </p14:section>
        <p14:section name="Portfolio" id="{12499F75-FF33-473E-BCCE-2EE22827C84F}">
          <p14:sldIdLst>
            <p14:sldId id="294"/>
          </p14:sldIdLst>
        </p14:section>
        <p14:section name="Team" id="{63E52CE3-1A54-49B2-A644-4088DB520705}">
          <p14:sldIdLst/>
        </p14:section>
        <p14:section name="Untitled Section" id="{99502132-600A-4AA0-BED5-0F219ABBCC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6D8BE-5098-4CA0-9994-3E9F13C74402}" v="19" dt="2019-02-22T10:13:31.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67786" autoAdjust="0"/>
  </p:normalViewPr>
  <p:slideViewPr>
    <p:cSldViewPr snapToGrid="0">
      <p:cViewPr varScale="1">
        <p:scale>
          <a:sx n="53" d="100"/>
          <a:sy n="53" d="100"/>
        </p:scale>
        <p:origin x="106" y="211"/>
      </p:cViewPr>
      <p:guideLst/>
    </p:cSldViewPr>
  </p:slideViewPr>
  <p:notesTextViewPr>
    <p:cViewPr>
      <p:scale>
        <a:sx n="1" d="1"/>
        <a:sy n="1" d="1"/>
      </p:scale>
      <p:origin x="0" y="0"/>
    </p:cViewPr>
  </p:notesTextViewPr>
  <p:notesViewPr>
    <p:cSldViewPr snapToGrid="0">
      <p:cViewPr varScale="1">
        <p:scale>
          <a:sx n="86" d="100"/>
          <a:sy n="86" d="100"/>
        </p:scale>
        <p:origin x="12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e sharp" userId="d98f5f6caeaca5e6" providerId="LiveId" clId="{D7252BEA-108B-4A3B-A2E7-6A985D346E0D}"/>
    <pc:docChg chg="undo custSel mod modSld modMainMaster modNotesMaster modHandout">
      <pc:chgData name="janae sharp" userId="d98f5f6caeaca5e6" providerId="LiveId" clId="{D7252BEA-108B-4A3B-A2E7-6A985D346E0D}" dt="2019-02-22T10:13:31.506" v="168"/>
      <pc:docMkLst>
        <pc:docMk/>
      </pc:docMkLst>
      <pc:sldChg chg="addSp delSp modSp">
        <pc:chgData name="janae sharp" userId="d98f5f6caeaca5e6" providerId="LiveId" clId="{D7252BEA-108B-4A3B-A2E7-6A985D346E0D}" dt="2019-02-22T10:10:24.839" v="161" actId="931"/>
        <pc:sldMkLst>
          <pc:docMk/>
          <pc:sldMk cId="3740763375" sldId="256"/>
        </pc:sldMkLst>
        <pc:picChg chg="add del mod">
          <ac:chgData name="janae sharp" userId="d98f5f6caeaca5e6" providerId="LiveId" clId="{D7252BEA-108B-4A3B-A2E7-6A985D346E0D}" dt="2019-02-22T10:10:24.839" v="161" actId="931"/>
          <ac:picMkLst>
            <pc:docMk/>
            <pc:sldMk cId="3740763375" sldId="256"/>
            <ac:picMk id="3" creationId="{32F8AAF9-E482-46E3-A3FB-0E894A69A150}"/>
          </ac:picMkLst>
        </pc:picChg>
      </pc:sldChg>
      <pc:sldChg chg="modTransition setBg">
        <pc:chgData name="janae sharp" userId="d98f5f6caeaca5e6" providerId="LiveId" clId="{D7252BEA-108B-4A3B-A2E7-6A985D346E0D}" dt="2019-02-22T10:10:26.301" v="162"/>
        <pc:sldMkLst>
          <pc:docMk/>
          <pc:sldMk cId="2735684481" sldId="258"/>
        </pc:sldMkLst>
      </pc:sldChg>
      <pc:sldChg chg="modSp">
        <pc:chgData name="janae sharp" userId="d98f5f6caeaca5e6" providerId="LiveId" clId="{D7252BEA-108B-4A3B-A2E7-6A985D346E0D}" dt="2019-02-22T10:01:33.159" v="109" actId="1076"/>
        <pc:sldMkLst>
          <pc:docMk/>
          <pc:sldMk cId="1966889523" sldId="271"/>
        </pc:sldMkLst>
        <pc:picChg chg="mod">
          <ac:chgData name="janae sharp" userId="d98f5f6caeaca5e6" providerId="LiveId" clId="{D7252BEA-108B-4A3B-A2E7-6A985D346E0D}" dt="2019-02-22T10:01:33.159" v="109" actId="1076"/>
          <ac:picMkLst>
            <pc:docMk/>
            <pc:sldMk cId="1966889523" sldId="271"/>
            <ac:picMk id="42" creationId="{E87C06DA-CAF5-4EEA-B867-C46DC22ED16A}"/>
          </ac:picMkLst>
        </pc:picChg>
      </pc:sldChg>
      <pc:sldChg chg="modSp modTransition setBg">
        <pc:chgData name="janae sharp" userId="d98f5f6caeaca5e6" providerId="LiveId" clId="{D7252BEA-108B-4A3B-A2E7-6A985D346E0D}" dt="2019-02-22T10:10:26.301" v="162"/>
        <pc:sldMkLst>
          <pc:docMk/>
          <pc:sldMk cId="4217170667" sldId="307"/>
        </pc:sldMkLst>
        <pc:spChg chg="mod">
          <ac:chgData name="janae sharp" userId="d98f5f6caeaca5e6" providerId="LiveId" clId="{D7252BEA-108B-4A3B-A2E7-6A985D346E0D}" dt="2019-02-22T10:00:41.472" v="100" actId="20577"/>
          <ac:spMkLst>
            <pc:docMk/>
            <pc:sldMk cId="4217170667" sldId="307"/>
            <ac:spMk id="2" creationId="{93CEA8A3-B520-43A4-97B6-31C512001F80}"/>
          </ac:spMkLst>
        </pc:spChg>
      </pc:sldChg>
      <pc:sldChg chg="modSp">
        <pc:chgData name="janae sharp" userId="d98f5f6caeaca5e6" providerId="LiveId" clId="{D7252BEA-108B-4A3B-A2E7-6A985D346E0D}" dt="2019-02-22T10:01:28.644" v="108" actId="1076"/>
        <pc:sldMkLst>
          <pc:docMk/>
          <pc:sldMk cId="935637585" sldId="309"/>
        </pc:sldMkLst>
        <pc:picChg chg="mod">
          <ac:chgData name="janae sharp" userId="d98f5f6caeaca5e6" providerId="LiveId" clId="{D7252BEA-108B-4A3B-A2E7-6A985D346E0D}" dt="2019-02-22T10:01:28.644" v="108" actId="1076"/>
          <ac:picMkLst>
            <pc:docMk/>
            <pc:sldMk cId="935637585" sldId="309"/>
            <ac:picMk id="81" creationId="{3B5EF58A-6F50-4246-9AAA-EA7B895225F3}"/>
          </ac:picMkLst>
        </pc:picChg>
      </pc:sldChg>
      <pc:sldChg chg="modSp modTransition">
        <pc:chgData name="janae sharp" userId="d98f5f6caeaca5e6" providerId="LiveId" clId="{D7252BEA-108B-4A3B-A2E7-6A985D346E0D}" dt="2019-02-22T10:13:25.236" v="167"/>
        <pc:sldMkLst>
          <pc:docMk/>
          <pc:sldMk cId="2200016208" sldId="312"/>
        </pc:sldMkLst>
        <pc:spChg chg="mod">
          <ac:chgData name="janae sharp" userId="d98f5f6caeaca5e6" providerId="LiveId" clId="{D7252BEA-108B-4A3B-A2E7-6A985D346E0D}" dt="2019-02-22T09:59:29.863" v="23" actId="20577"/>
          <ac:spMkLst>
            <pc:docMk/>
            <pc:sldMk cId="2200016208" sldId="312"/>
            <ac:spMk id="6" creationId="{00000000-0000-0000-0000-000000000000}"/>
          </ac:spMkLst>
        </pc:spChg>
        <pc:picChg chg="mod">
          <ac:chgData name="janae sharp" userId="d98f5f6caeaca5e6" providerId="LiveId" clId="{D7252BEA-108B-4A3B-A2E7-6A985D346E0D}" dt="2019-02-22T10:01:21.553" v="107" actId="1076"/>
          <ac:picMkLst>
            <pc:docMk/>
            <pc:sldMk cId="2200016208" sldId="312"/>
            <ac:picMk id="81" creationId="{3B5EF58A-6F50-4246-9AAA-EA7B895225F3}"/>
          </ac:picMkLst>
        </pc:picChg>
      </pc:sldChg>
      <pc:sldChg chg="setBg">
        <pc:chgData name="janae sharp" userId="d98f5f6caeaca5e6" providerId="LiveId" clId="{D7252BEA-108B-4A3B-A2E7-6A985D346E0D}" dt="2019-02-22T10:10:26.301" v="162"/>
        <pc:sldMkLst>
          <pc:docMk/>
          <pc:sldMk cId="2785658162" sldId="313"/>
        </pc:sldMkLst>
      </pc:sldChg>
      <pc:sldChg chg="setBg">
        <pc:chgData name="janae sharp" userId="d98f5f6caeaca5e6" providerId="LiveId" clId="{D7252BEA-108B-4A3B-A2E7-6A985D346E0D}" dt="2019-02-22T10:10:26.301" v="162"/>
        <pc:sldMkLst>
          <pc:docMk/>
          <pc:sldMk cId="2372151736" sldId="315"/>
        </pc:sldMkLst>
      </pc:sldChg>
      <pc:sldChg chg="addSp delSp modSp modTransition setBg">
        <pc:chgData name="janae sharp" userId="d98f5f6caeaca5e6" providerId="LiveId" clId="{D7252BEA-108B-4A3B-A2E7-6A985D346E0D}" dt="2019-02-22T10:13:10.167" v="166"/>
        <pc:sldMkLst>
          <pc:docMk/>
          <pc:sldMk cId="2695459130" sldId="316"/>
        </pc:sldMkLst>
        <pc:spChg chg="add del">
          <ac:chgData name="janae sharp" userId="d98f5f6caeaca5e6" providerId="LiveId" clId="{D7252BEA-108B-4A3B-A2E7-6A985D346E0D}" dt="2019-02-22T10:10:22.160" v="159"/>
          <ac:spMkLst>
            <pc:docMk/>
            <pc:sldMk cId="2695459130" sldId="316"/>
            <ac:spMk id="2" creationId="{5710CBA9-B085-4A68-816D-25DAE68DD472}"/>
          </ac:spMkLst>
        </pc:spChg>
        <pc:spChg chg="add del mod">
          <ac:chgData name="janae sharp" userId="d98f5f6caeaca5e6" providerId="LiveId" clId="{D7252BEA-108B-4A3B-A2E7-6A985D346E0D}" dt="2019-02-22T10:10:21.427" v="158"/>
          <ac:spMkLst>
            <pc:docMk/>
            <pc:sldMk cId="2695459130" sldId="316"/>
            <ac:spMk id="3" creationId="{EE81B057-17AA-4DB3-96D8-DA0B61D3A284}"/>
          </ac:spMkLst>
        </pc:spChg>
        <pc:spChg chg="mod">
          <ac:chgData name="janae sharp" userId="d98f5f6caeaca5e6" providerId="LiveId" clId="{D7252BEA-108B-4A3B-A2E7-6A985D346E0D}" dt="2019-02-22T10:01:10.441" v="105" actId="14100"/>
          <ac:spMkLst>
            <pc:docMk/>
            <pc:sldMk cId="2695459130" sldId="316"/>
            <ac:spMk id="10" creationId="{AE651E48-0E3D-4009-8ED0-A9C7D30CD388}"/>
          </ac:spMkLst>
        </pc:spChg>
      </pc:sldChg>
      <pc:sldChg chg="modTransition setBg">
        <pc:chgData name="janae sharp" userId="d98f5f6caeaca5e6" providerId="LiveId" clId="{D7252BEA-108B-4A3B-A2E7-6A985D346E0D}" dt="2019-02-22T10:13:31.506" v="168"/>
        <pc:sldMkLst>
          <pc:docMk/>
          <pc:sldMk cId="1439433188" sldId="317"/>
        </pc:sldMkLst>
      </pc:sldChg>
      <pc:sldChg chg="modTransition setBg">
        <pc:chgData name="janae sharp" userId="d98f5f6caeaca5e6" providerId="LiveId" clId="{D7252BEA-108B-4A3B-A2E7-6A985D346E0D}" dt="2019-02-22T10:10:26.301" v="162"/>
        <pc:sldMkLst>
          <pc:docMk/>
          <pc:sldMk cId="3303123722" sldId="318"/>
        </pc:sldMkLst>
      </pc:sldChg>
      <pc:sldChg chg="delSp modSp">
        <pc:chgData name="janae sharp" userId="d98f5f6caeaca5e6" providerId="LiveId" clId="{D7252BEA-108B-4A3B-A2E7-6A985D346E0D}" dt="2019-02-22T10:12:34.284" v="165" actId="478"/>
        <pc:sldMkLst>
          <pc:docMk/>
          <pc:sldMk cId="2476212063" sldId="319"/>
        </pc:sldMkLst>
        <pc:picChg chg="del mod ord">
          <ac:chgData name="janae sharp" userId="d98f5f6caeaca5e6" providerId="LiveId" clId="{D7252BEA-108B-4A3B-A2E7-6A985D346E0D}" dt="2019-02-22T10:12:34.284" v="165" actId="478"/>
          <ac:picMkLst>
            <pc:docMk/>
            <pc:sldMk cId="2476212063" sldId="319"/>
            <ac:picMk id="8" creationId="{504648CB-4398-4B2A-9954-4A6C7CBA5B0C}"/>
          </ac:picMkLst>
        </pc:picChg>
      </pc:sldChg>
      <pc:sldChg chg="addSp delSp modSp mod setBg setClrOvrMap">
        <pc:chgData name="janae sharp" userId="d98f5f6caeaca5e6" providerId="LiveId" clId="{D7252BEA-108B-4A3B-A2E7-6A985D346E0D}" dt="2019-02-22T10:10:26.301" v="162"/>
        <pc:sldMkLst>
          <pc:docMk/>
          <pc:sldMk cId="3035566759" sldId="323"/>
        </pc:sldMkLst>
        <pc:spChg chg="add del">
          <ac:chgData name="janae sharp" userId="d98f5f6caeaca5e6" providerId="LiveId" clId="{D7252BEA-108B-4A3B-A2E7-6A985D346E0D}" dt="2019-02-22T09:58:39.024" v="20" actId="26606"/>
          <ac:spMkLst>
            <pc:docMk/>
            <pc:sldMk cId="3035566759" sldId="323"/>
            <ac:spMk id="12" creationId="{40F6B676-B146-4D5E-90E5-D65A72CA04E7}"/>
          </ac:spMkLst>
        </pc:spChg>
        <pc:spChg chg="add del">
          <ac:chgData name="janae sharp" userId="d98f5f6caeaca5e6" providerId="LiveId" clId="{D7252BEA-108B-4A3B-A2E7-6A985D346E0D}" dt="2019-02-22T09:58:39.024" v="20" actId="26606"/>
          <ac:spMkLst>
            <pc:docMk/>
            <pc:sldMk cId="3035566759" sldId="323"/>
            <ac:spMk id="14" creationId="{2623A025-DB3C-4E81-A76F-A0006C485F19}"/>
          </ac:spMkLst>
        </pc:spChg>
        <pc:picChg chg="add mod ord">
          <ac:chgData name="janae sharp" userId="d98f5f6caeaca5e6" providerId="LiveId" clId="{D7252BEA-108B-4A3B-A2E7-6A985D346E0D}" dt="2019-02-22T10:10:23.809" v="160" actId="26606"/>
          <ac:picMkLst>
            <pc:docMk/>
            <pc:sldMk cId="3035566759" sldId="323"/>
            <ac:picMk id="3" creationId="{1843A263-2C1B-4AD0-83ED-32798A9A4598}"/>
          </ac:picMkLst>
        </pc:picChg>
        <pc:picChg chg="mod ord">
          <ac:chgData name="janae sharp" userId="d98f5f6caeaca5e6" providerId="LiveId" clId="{D7252BEA-108B-4A3B-A2E7-6A985D346E0D}" dt="2019-02-22T10:10:23.809" v="160" actId="26606"/>
          <ac:picMkLst>
            <pc:docMk/>
            <pc:sldMk cId="3035566759" sldId="323"/>
            <ac:picMk id="4" creationId="{2845539E-CFEC-47EE-8121-42D011695FF6}"/>
          </ac:picMkLst>
        </pc:picChg>
        <pc:picChg chg="mod ord">
          <ac:chgData name="janae sharp" userId="d98f5f6caeaca5e6" providerId="LiveId" clId="{D7252BEA-108B-4A3B-A2E7-6A985D346E0D}" dt="2019-02-22T10:10:23.809" v="160" actId="26606"/>
          <ac:picMkLst>
            <pc:docMk/>
            <pc:sldMk cId="3035566759" sldId="323"/>
            <ac:picMk id="6" creationId="{38CE76CC-2079-4D3A-8431-CA3ED842457E}"/>
          </ac:picMkLst>
        </pc:picChg>
        <pc:picChg chg="add mod">
          <ac:chgData name="janae sharp" userId="d98f5f6caeaca5e6" providerId="LiveId" clId="{D7252BEA-108B-4A3B-A2E7-6A985D346E0D}" dt="2019-02-22T10:10:23.809" v="160" actId="26606"/>
          <ac:picMkLst>
            <pc:docMk/>
            <pc:sldMk cId="3035566759" sldId="323"/>
            <ac:picMk id="7" creationId="{77445147-69A3-4BBF-99E7-25E1ED4CE5E1}"/>
          </ac:picMkLst>
        </pc:picChg>
        <pc:picChg chg="del">
          <ac:chgData name="janae sharp" userId="d98f5f6caeaca5e6" providerId="LiveId" clId="{D7252BEA-108B-4A3B-A2E7-6A985D346E0D}" dt="2019-02-22T09:57:34.588" v="15" actId="478"/>
          <ac:picMkLst>
            <pc:docMk/>
            <pc:sldMk cId="3035566759" sldId="323"/>
            <ac:picMk id="8" creationId="{75B4F15C-D434-4D41-9EC3-CE5EA489491E}"/>
          </ac:picMkLst>
        </pc:picChg>
      </pc:sldChg>
      <pc:sldMasterChg chg="modSp">
        <pc:chgData name="janae sharp" userId="d98f5f6caeaca5e6" providerId="LiveId" clId="{D7252BEA-108B-4A3B-A2E7-6A985D346E0D}" dt="2019-02-22T10:07:57.996" v="148" actId="20577"/>
        <pc:sldMasterMkLst>
          <pc:docMk/>
          <pc:sldMasterMk cId="2044670857" sldId="2147483648"/>
        </pc:sldMasterMkLst>
        <pc:spChg chg="mod">
          <ac:chgData name="janae sharp" userId="d98f5f6caeaca5e6" providerId="LiveId" clId="{D7252BEA-108B-4A3B-A2E7-6A985D346E0D}" dt="2019-02-22T10:07:57.996" v="148" actId="20577"/>
          <ac:spMkLst>
            <pc:docMk/>
            <pc:sldMasterMk cId="2044670857" sldId="2147483648"/>
            <ac:spMk id="8" creationId="{00000000-0000-0000-0000-000000000000}"/>
          </ac:spMkLst>
        </pc:spChg>
      </pc:sldMasterChg>
      <pc:sldMasterChg chg="modSp modSldLayout">
        <pc:chgData name="janae sharp" userId="d98f5f6caeaca5e6" providerId="LiveId" clId="{D7252BEA-108B-4A3B-A2E7-6A985D346E0D}" dt="2019-02-22T10:07:35.565" v="141" actId="20577"/>
        <pc:sldMasterMkLst>
          <pc:docMk/>
          <pc:sldMasterMk cId="2588224416" sldId="2147483663"/>
        </pc:sldMasterMkLst>
        <pc:spChg chg="mod">
          <ac:chgData name="janae sharp" userId="d98f5f6caeaca5e6" providerId="LiveId" clId="{D7252BEA-108B-4A3B-A2E7-6A985D346E0D}" dt="2019-02-22T10:07:35.565" v="141" actId="20577"/>
          <ac:spMkLst>
            <pc:docMk/>
            <pc:sldMasterMk cId="2588224416" sldId="2147483663"/>
            <ac:spMk id="9" creationId="{00000000-0000-0000-0000-000000000000}"/>
          </ac:spMkLst>
        </pc:spChg>
        <pc:sldLayoutChg chg="delSp">
          <pc:chgData name="janae sharp" userId="d98f5f6caeaca5e6" providerId="LiveId" clId="{D7252BEA-108B-4A3B-A2E7-6A985D346E0D}" dt="2019-02-22T10:06:06.675" v="114" actId="478"/>
          <pc:sldLayoutMkLst>
            <pc:docMk/>
            <pc:sldMasterMk cId="2588224416" sldId="2147483663"/>
            <pc:sldLayoutMk cId="2199971682" sldId="2147483670"/>
          </pc:sldLayoutMkLst>
          <pc:spChg chg="del">
            <ac:chgData name="janae sharp" userId="d98f5f6caeaca5e6" providerId="LiveId" clId="{D7252BEA-108B-4A3B-A2E7-6A985D346E0D}" dt="2019-02-22T10:05:53.386" v="112" actId="478"/>
            <ac:spMkLst>
              <pc:docMk/>
              <pc:sldMasterMk cId="2588224416" sldId="2147483663"/>
              <pc:sldLayoutMk cId="2199971682" sldId="2147483670"/>
              <ac:spMk id="2" creationId="{00000000-0000-0000-0000-000000000000}"/>
            </ac:spMkLst>
          </pc:spChg>
          <pc:spChg chg="del">
            <ac:chgData name="janae sharp" userId="d98f5f6caeaca5e6" providerId="LiveId" clId="{D7252BEA-108B-4A3B-A2E7-6A985D346E0D}" dt="2019-02-22T10:06:06.675" v="114" actId="478"/>
            <ac:spMkLst>
              <pc:docMk/>
              <pc:sldMasterMk cId="2588224416" sldId="2147483663"/>
              <pc:sldLayoutMk cId="2199971682" sldId="2147483670"/>
              <ac:spMk id="3" creationId="{00000000-0000-0000-0000-000000000000}"/>
            </ac:spMkLst>
          </pc:spChg>
          <pc:spChg chg="del">
            <ac:chgData name="janae sharp" userId="d98f5f6caeaca5e6" providerId="LiveId" clId="{D7252BEA-108B-4A3B-A2E7-6A985D346E0D}" dt="2019-02-22T10:06:04.443" v="113" actId="478"/>
            <ac:spMkLst>
              <pc:docMk/>
              <pc:sldMasterMk cId="2588224416" sldId="2147483663"/>
              <pc:sldLayoutMk cId="2199971682" sldId="2147483670"/>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068787-0E6E-4079-93F3-38A6EAB9516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75B0DD-968D-4420-BB06-9A0D1C59933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945C448-6254-4B6A-B389-C23383A37653}" type="datetimeFigureOut">
              <a:rPr lang="en-US" smtClean="0"/>
              <a:t>2/22/2019</a:t>
            </a:fld>
            <a:endParaRPr lang="en-US"/>
          </a:p>
        </p:txBody>
      </p:sp>
      <p:sp>
        <p:nvSpPr>
          <p:cNvPr id="4" name="Footer Placeholder 3">
            <a:extLst>
              <a:ext uri="{FF2B5EF4-FFF2-40B4-BE49-F238E27FC236}">
                <a16:creationId xmlns:a16="http://schemas.microsoft.com/office/drawing/2014/main" id="{E477E712-7F3B-4D8E-96CF-CFA6E4A0A4E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357BC2-85A5-4966-AA60-65C1CCC2304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C86CD37-4F89-4724-A6B2-B55D8242220A}" type="slidenum">
              <a:rPr lang="en-US" smtClean="0"/>
              <a:t>‹#›</a:t>
            </a:fld>
            <a:endParaRPr lang="en-US"/>
          </a:p>
        </p:txBody>
      </p:sp>
    </p:spTree>
    <p:extLst>
      <p:ext uri="{BB962C8B-B14F-4D97-AF65-F5344CB8AC3E}">
        <p14:creationId xmlns:p14="http://schemas.microsoft.com/office/powerpoint/2010/main" val="3267557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9F2F0CF-D075-4FFB-84C7-5CBA86648592}" type="datetimeFigureOut">
              <a:rPr lang="en-US" smtClean="0"/>
              <a:t>2/22/2019</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B02C0F6-0380-4311-99DF-17D6125888C5}" type="slidenum">
              <a:rPr lang="en-US" smtClean="0"/>
              <a:t>‹#›</a:t>
            </a:fld>
            <a:endParaRPr lang="en-US" dirty="0"/>
          </a:p>
        </p:txBody>
      </p:sp>
    </p:spTree>
    <p:extLst>
      <p:ext uri="{BB962C8B-B14F-4D97-AF65-F5344CB8AC3E}">
        <p14:creationId xmlns:p14="http://schemas.microsoft.com/office/powerpoint/2010/main" val="3566770180"/>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1</a:t>
            </a:fld>
            <a:endParaRPr lang="en-US" dirty="0"/>
          </a:p>
        </p:txBody>
      </p:sp>
    </p:spTree>
    <p:extLst>
      <p:ext uri="{BB962C8B-B14F-4D97-AF65-F5344CB8AC3E}">
        <p14:creationId xmlns:p14="http://schemas.microsoft.com/office/powerpoint/2010/main" val="299597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15</a:t>
            </a:fld>
            <a:endParaRPr lang="en-US" dirty="0"/>
          </a:p>
        </p:txBody>
      </p:sp>
    </p:spTree>
    <p:extLst>
      <p:ext uri="{BB962C8B-B14F-4D97-AF65-F5344CB8AC3E}">
        <p14:creationId xmlns:p14="http://schemas.microsoft.com/office/powerpoint/2010/main" val="253235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17</a:t>
            </a:fld>
            <a:endParaRPr lang="en-US" dirty="0"/>
          </a:p>
        </p:txBody>
      </p:sp>
    </p:spTree>
    <p:extLst>
      <p:ext uri="{BB962C8B-B14F-4D97-AF65-F5344CB8AC3E}">
        <p14:creationId xmlns:p14="http://schemas.microsoft.com/office/powerpoint/2010/main" val="230820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5</a:t>
            </a:fld>
            <a:endParaRPr lang="en-US" dirty="0"/>
          </a:p>
        </p:txBody>
      </p:sp>
    </p:spTree>
    <p:extLst>
      <p:ext uri="{BB962C8B-B14F-4D97-AF65-F5344CB8AC3E}">
        <p14:creationId xmlns:p14="http://schemas.microsoft.com/office/powerpoint/2010/main" val="391311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Grief and the Secret</a:t>
            </a:r>
          </a:p>
          <a:p>
            <a:r>
              <a:rPr lang="en-US" sz="2400" dirty="0"/>
              <a:t>Wellness Band-Aids and Physical Realities of Physician Training and Work</a:t>
            </a:r>
          </a:p>
          <a:p>
            <a:pPr marL="192023" lvl="0" indent="-192023">
              <a:lnSpc>
                <a:spcPct val="72000"/>
              </a:lnSpc>
              <a:spcBef>
                <a:spcPts val="600"/>
              </a:spcBef>
              <a:buClr>
                <a:srgbClr val="000000"/>
              </a:buClr>
              <a:buSzPts val="2100"/>
              <a:buFont typeface="Arial"/>
              <a:buChar char="•"/>
            </a:pPr>
            <a:endParaRPr lang="en-US" sz="2100" b="1" dirty="0"/>
          </a:p>
          <a:p>
            <a:pPr marL="192023" lvl="0" indent="-192023">
              <a:lnSpc>
                <a:spcPct val="72000"/>
              </a:lnSpc>
              <a:spcBef>
                <a:spcPts val="600"/>
              </a:spcBef>
              <a:buClr>
                <a:srgbClr val="000000"/>
              </a:buClr>
              <a:buSzPts val="2100"/>
              <a:buFont typeface="Arial"/>
              <a:buChar char="•"/>
            </a:pPr>
            <a:endParaRPr lang="en-US" sz="2100" b="1" dirty="0"/>
          </a:p>
          <a:p>
            <a:pPr marL="192023" lvl="0" indent="-192023">
              <a:lnSpc>
                <a:spcPct val="72000"/>
              </a:lnSpc>
              <a:spcBef>
                <a:spcPts val="600"/>
              </a:spcBef>
              <a:buClr>
                <a:srgbClr val="000000"/>
              </a:buClr>
              <a:buSzPts val="2100"/>
              <a:buFont typeface="Arial"/>
              <a:buChar char="•"/>
            </a:pPr>
            <a:r>
              <a:rPr lang="en-US" sz="2100" b="1" dirty="0"/>
              <a:t>Licensing boards</a:t>
            </a:r>
            <a:r>
              <a:rPr lang="en-US" sz="2100" dirty="0"/>
              <a:t>	</a:t>
            </a:r>
            <a:endParaRPr lang="en-US" sz="1800" dirty="0"/>
          </a:p>
          <a:p>
            <a:pPr marL="742950" lvl="1" indent="-285750">
              <a:lnSpc>
                <a:spcPct val="72000"/>
              </a:lnSpc>
              <a:spcBef>
                <a:spcPts val="600"/>
              </a:spcBef>
              <a:buClr>
                <a:srgbClr val="000000"/>
              </a:buClr>
              <a:buSzPts val="1800"/>
              <a:buFont typeface="Arial"/>
              <a:buChar char="–"/>
            </a:pPr>
            <a:r>
              <a:rPr lang="en-US" sz="1800" dirty="0"/>
              <a:t>60% reported that this was due to concerns about medical licensing boards. </a:t>
            </a:r>
            <a:r>
              <a:rPr lang="en-US" sz="1100" dirty="0"/>
              <a:t>[18]	</a:t>
            </a:r>
          </a:p>
          <a:p>
            <a:pPr marL="742950" lvl="1" indent="-285750">
              <a:lnSpc>
                <a:spcPct val="72000"/>
              </a:lnSpc>
              <a:spcBef>
                <a:spcPts val="600"/>
              </a:spcBef>
              <a:buClr>
                <a:srgbClr val="000000"/>
              </a:buClr>
              <a:buSzPts val="1800"/>
              <a:buFont typeface="Arial"/>
              <a:buChar char="–"/>
            </a:pPr>
            <a:r>
              <a:rPr lang="en-US" sz="1800" dirty="0"/>
              <a:t>80% of state medical boards inquire about mental illness on initial licensure applications and 47% on renewal applications. </a:t>
            </a:r>
            <a:r>
              <a:rPr lang="en-US" sz="1100" dirty="0"/>
              <a:t>[19]</a:t>
            </a:r>
          </a:p>
          <a:p>
            <a:pPr marL="192023" lvl="0" indent="-192023">
              <a:lnSpc>
                <a:spcPct val="72000"/>
              </a:lnSpc>
              <a:spcBef>
                <a:spcPts val="600"/>
              </a:spcBef>
              <a:buClr>
                <a:srgbClr val="000000"/>
              </a:buClr>
              <a:buSzPts val="2000"/>
              <a:buFont typeface="Arial"/>
              <a:buChar char="•"/>
            </a:pPr>
            <a:r>
              <a:rPr lang="en-US" sz="2000" b="1" dirty="0"/>
              <a:t>Professional culture of perfectionism</a:t>
            </a:r>
            <a:endParaRPr lang="en-US" dirty="0"/>
          </a:p>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6</a:t>
            </a:fld>
            <a:endParaRPr lang="en-US" dirty="0"/>
          </a:p>
        </p:txBody>
      </p:sp>
    </p:spTree>
    <p:extLst>
      <p:ext uri="{BB962C8B-B14F-4D97-AF65-F5344CB8AC3E}">
        <p14:creationId xmlns:p14="http://schemas.microsoft.com/office/powerpoint/2010/main" val="359422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7</a:t>
            </a:fld>
            <a:endParaRPr lang="en-US"/>
          </a:p>
        </p:txBody>
      </p:sp>
    </p:spTree>
    <p:extLst>
      <p:ext uri="{BB962C8B-B14F-4D97-AF65-F5344CB8AC3E}">
        <p14:creationId xmlns:p14="http://schemas.microsoft.com/office/powerpoint/2010/main" val="290608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80000"/>
              </a:lnSpc>
              <a:buClr>
                <a:srgbClr val="F78F2D"/>
              </a:buClr>
              <a:buSzPts val="1800"/>
            </a:pPr>
            <a:r>
              <a:rPr lang="en-US" sz="1800" b="1" dirty="0">
                <a:solidFill>
                  <a:srgbClr val="F78F2D"/>
                </a:solidFill>
              </a:rPr>
              <a:t>More clerical, less clinical</a:t>
            </a:r>
            <a:endParaRPr lang="en-US" sz="1800" b="1" dirty="0"/>
          </a:p>
          <a:p>
            <a:pPr marL="192023" lvl="0" indent="-192023">
              <a:lnSpc>
                <a:spcPct val="80000"/>
              </a:lnSpc>
              <a:spcBef>
                <a:spcPts val="600"/>
              </a:spcBef>
              <a:buClr>
                <a:srgbClr val="000000"/>
              </a:buClr>
              <a:buSzPts val="1800"/>
              <a:buFont typeface="Arial"/>
              <a:buChar char="•"/>
            </a:pPr>
            <a:r>
              <a:rPr lang="en-US" sz="1800" dirty="0">
                <a:solidFill>
                  <a:srgbClr val="000000"/>
                </a:solidFill>
                <a:latin typeface="Arial"/>
                <a:ea typeface="Arial"/>
                <a:cs typeface="Arial"/>
                <a:sym typeface="Arial"/>
              </a:rPr>
              <a:t>52% of time spent in EHR of 11.5 hour work day [14]</a:t>
            </a:r>
          </a:p>
          <a:p>
            <a:pPr marL="192023" lvl="0" indent="-192023">
              <a:lnSpc>
                <a:spcPct val="80000"/>
              </a:lnSpc>
              <a:spcBef>
                <a:spcPts val="600"/>
              </a:spcBef>
              <a:buClr>
                <a:srgbClr val="000000"/>
              </a:buClr>
              <a:buSzPts val="1800"/>
              <a:buFont typeface="Arial"/>
              <a:buChar char="•"/>
            </a:pPr>
            <a:r>
              <a:rPr lang="en-US" sz="1800" dirty="0">
                <a:solidFill>
                  <a:srgbClr val="000000"/>
                </a:solidFill>
                <a:latin typeface="Arial"/>
                <a:ea typeface="Arial"/>
                <a:cs typeface="Arial"/>
                <a:sym typeface="Arial"/>
              </a:rPr>
              <a:t>1.4 hours during MD personal time [14]</a:t>
            </a:r>
          </a:p>
          <a:p>
            <a:pPr marL="192023" lvl="0" indent="-192023">
              <a:lnSpc>
                <a:spcPct val="80000"/>
              </a:lnSpc>
              <a:spcBef>
                <a:spcPts val="600"/>
              </a:spcBef>
              <a:buClr>
                <a:srgbClr val="000000"/>
              </a:buClr>
              <a:buSzPts val="1800"/>
              <a:buFont typeface="Arial"/>
              <a:buChar char="•"/>
            </a:pPr>
            <a:r>
              <a:rPr lang="en-US" sz="1800" dirty="0">
                <a:solidFill>
                  <a:srgbClr val="000000"/>
                </a:solidFill>
                <a:latin typeface="Arial"/>
                <a:ea typeface="Arial"/>
                <a:cs typeface="Arial"/>
                <a:sym typeface="Arial"/>
              </a:rPr>
              <a:t>Only 32.1% “medical care.” </a:t>
            </a:r>
            <a:r>
              <a:rPr lang="en-US" sz="1800" i="1" dirty="0">
                <a:solidFill>
                  <a:srgbClr val="000000"/>
                </a:solidFill>
                <a:latin typeface="Arial"/>
                <a:ea typeface="Arial"/>
                <a:cs typeface="Arial"/>
                <a:sym typeface="Arial"/>
              </a:rPr>
              <a:t> </a:t>
            </a:r>
            <a:r>
              <a:rPr lang="en-US" sz="1800" dirty="0">
                <a:solidFill>
                  <a:srgbClr val="000000"/>
                </a:solidFill>
                <a:latin typeface="Arial"/>
                <a:ea typeface="Arial"/>
                <a:cs typeface="Arial"/>
                <a:sym typeface="Arial"/>
              </a:rPr>
              <a:t>[14]</a:t>
            </a:r>
          </a:p>
          <a:p>
            <a:pPr marL="192023" lvl="0" indent="-192023">
              <a:lnSpc>
                <a:spcPct val="80000"/>
              </a:lnSpc>
              <a:spcBef>
                <a:spcPts val="600"/>
              </a:spcBef>
              <a:buClr>
                <a:srgbClr val="000000"/>
              </a:buClr>
              <a:buSzPts val="1800"/>
              <a:buFont typeface="Arial"/>
              <a:buChar char="•"/>
            </a:pPr>
            <a:r>
              <a:rPr lang="en-US" sz="1800" dirty="0">
                <a:solidFill>
                  <a:srgbClr val="000000"/>
                </a:solidFill>
                <a:latin typeface="Arial"/>
                <a:ea typeface="Arial"/>
                <a:cs typeface="Arial"/>
                <a:sym typeface="Arial"/>
              </a:rPr>
              <a:t>Physicians more prone to burnout as a result of EHRs [15]</a:t>
            </a:r>
            <a:endParaRPr lang="en-US" sz="1800" dirty="0"/>
          </a:p>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8</a:t>
            </a:fld>
            <a:endParaRPr lang="en-US" dirty="0"/>
          </a:p>
        </p:txBody>
      </p:sp>
    </p:spTree>
    <p:extLst>
      <p:ext uri="{BB962C8B-B14F-4D97-AF65-F5344CB8AC3E}">
        <p14:creationId xmlns:p14="http://schemas.microsoft.com/office/powerpoint/2010/main" val="122324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9</a:t>
            </a:fld>
            <a:endParaRPr lang="en-US" dirty="0"/>
          </a:p>
        </p:txBody>
      </p:sp>
    </p:spTree>
    <p:extLst>
      <p:ext uri="{BB962C8B-B14F-4D97-AF65-F5344CB8AC3E}">
        <p14:creationId xmlns:p14="http://schemas.microsoft.com/office/powerpoint/2010/main" val="367640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10</a:t>
            </a:fld>
            <a:endParaRPr lang="en-US" dirty="0"/>
          </a:p>
        </p:txBody>
      </p:sp>
    </p:spTree>
    <p:extLst>
      <p:ext uri="{BB962C8B-B14F-4D97-AF65-F5344CB8AC3E}">
        <p14:creationId xmlns:p14="http://schemas.microsoft.com/office/powerpoint/2010/main" val="100559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13</a:t>
            </a:fld>
            <a:endParaRPr lang="en-US" dirty="0"/>
          </a:p>
        </p:txBody>
      </p:sp>
    </p:spTree>
    <p:extLst>
      <p:ext uri="{BB962C8B-B14F-4D97-AF65-F5344CB8AC3E}">
        <p14:creationId xmlns:p14="http://schemas.microsoft.com/office/powerpoint/2010/main" val="266284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50000"/>
              </a:lnSpc>
              <a:spcBef>
                <a:spcPts val="0"/>
              </a:spcBef>
              <a:spcAft>
                <a:spcPts val="0"/>
              </a:spcAft>
              <a:buClr>
                <a:srgbClr val="F78F2D"/>
              </a:buClr>
              <a:buSzPts val="1800"/>
              <a:buFont typeface="Arial"/>
              <a:buNone/>
            </a:pPr>
            <a:r>
              <a:rPr lang="en-US" sz="2400" b="1" dirty="0">
                <a:solidFill>
                  <a:srgbClr val="F78F2D"/>
                </a:solidFill>
              </a:rPr>
              <a:t>Unspoken provider/patient dynamic is powerful</a:t>
            </a:r>
          </a:p>
          <a:p>
            <a:pPr marL="457200" marR="0" lvl="0" indent="-342900" algn="l" rtl="0">
              <a:lnSpc>
                <a:spcPct val="150000"/>
              </a:lnSpc>
              <a:spcBef>
                <a:spcPts val="0"/>
              </a:spcBef>
              <a:spcAft>
                <a:spcPts val="0"/>
              </a:spcAft>
              <a:buSzPts val="1800"/>
              <a:buChar char="•"/>
            </a:pPr>
            <a:r>
              <a:rPr lang="en-US" b="1" dirty="0"/>
              <a:t>Thoughts and feelings of provider impact the patient</a:t>
            </a:r>
          </a:p>
          <a:p>
            <a:pPr marL="457200" marR="0" lvl="0" indent="-342900" algn="l" rtl="0">
              <a:lnSpc>
                <a:spcPct val="150000"/>
              </a:lnSpc>
              <a:spcBef>
                <a:spcPts val="0"/>
              </a:spcBef>
              <a:spcAft>
                <a:spcPts val="0"/>
              </a:spcAft>
              <a:buSzPts val="1800"/>
              <a:buChar char="•"/>
            </a:pPr>
            <a:r>
              <a:rPr lang="en-US" b="1" dirty="0"/>
              <a:t>Positive Expectancy</a:t>
            </a:r>
            <a:r>
              <a:rPr lang="en-US" sz="1000" dirty="0"/>
              <a:t> </a:t>
            </a:r>
            <a:endParaRPr lang="en-US" sz="1200" dirty="0"/>
          </a:p>
          <a:p>
            <a:pPr marL="914400" marR="0" lvl="1" indent="-342900" algn="l" rtl="0">
              <a:lnSpc>
                <a:spcPct val="150000"/>
              </a:lnSpc>
              <a:spcBef>
                <a:spcPts val="0"/>
              </a:spcBef>
              <a:spcAft>
                <a:spcPts val="0"/>
              </a:spcAft>
              <a:buSzPts val="1800"/>
              <a:buChar char="–"/>
            </a:pPr>
            <a:r>
              <a:rPr lang="en-US" dirty="0"/>
              <a:t>Imparting hope to the patient that the treatment will work</a:t>
            </a:r>
          </a:p>
          <a:p>
            <a:pPr marL="914400" marR="0" lvl="1" indent="-342900" algn="l" rtl="0">
              <a:lnSpc>
                <a:spcPct val="150000"/>
              </a:lnSpc>
              <a:spcBef>
                <a:spcPts val="0"/>
              </a:spcBef>
              <a:spcAft>
                <a:spcPts val="0"/>
              </a:spcAft>
              <a:buSzPts val="1800"/>
              <a:buChar char="–"/>
            </a:pPr>
            <a:r>
              <a:rPr lang="en-US" dirty="0"/>
              <a:t>NIH studied positive expectancy in the role of placebo effect</a:t>
            </a:r>
          </a:p>
          <a:p>
            <a:pPr marL="914400" marR="0" lvl="1" indent="-342900" algn="l" rtl="0">
              <a:lnSpc>
                <a:spcPct val="150000"/>
              </a:lnSpc>
              <a:spcBef>
                <a:spcPts val="0"/>
              </a:spcBef>
              <a:spcAft>
                <a:spcPts val="0"/>
              </a:spcAft>
              <a:buSzPts val="1800"/>
              <a:buChar char="–"/>
            </a:pPr>
            <a:r>
              <a:rPr lang="en-US" dirty="0"/>
              <a:t>Patient expectations and beliefs have a profound impact on outcomes </a:t>
            </a:r>
            <a:r>
              <a:rPr lang="en-US" sz="1200" dirty="0"/>
              <a:t>[22] </a:t>
            </a:r>
            <a:r>
              <a:rPr lang="en-US" dirty="0"/>
              <a:t> </a:t>
            </a:r>
          </a:p>
          <a:p>
            <a:pPr marL="0" lvl="0" indent="0">
              <a:spcBef>
                <a:spcPts val="0"/>
              </a:spcBef>
              <a:spcAft>
                <a:spcPts val="0"/>
              </a:spcAft>
              <a:buClr>
                <a:schemeClr val="dk1"/>
              </a:buClr>
              <a:buSzPts val="1100"/>
              <a:buFont typeface="Arial"/>
              <a:buNone/>
            </a:pPr>
            <a:endParaRPr lang="en-US" sz="1350" dirty="0">
              <a:solidFill>
                <a:srgbClr val="333333"/>
              </a:solidFill>
              <a:latin typeface="Arial"/>
              <a:ea typeface="Arial"/>
              <a:cs typeface="Arial"/>
              <a:sym typeface="Arial"/>
            </a:endParaRPr>
          </a:p>
          <a:p>
            <a:pPr marL="0" lvl="0" indent="0">
              <a:spcBef>
                <a:spcPts val="0"/>
              </a:spcBef>
              <a:spcAft>
                <a:spcPts val="0"/>
              </a:spcAft>
              <a:buClr>
                <a:schemeClr val="dk1"/>
              </a:buClr>
              <a:buSzPts val="1100"/>
              <a:buFont typeface="Arial"/>
              <a:buNone/>
            </a:pPr>
            <a:r>
              <a:rPr lang="en-US" sz="1350" dirty="0">
                <a:solidFill>
                  <a:srgbClr val="333333"/>
                </a:solidFill>
                <a:latin typeface="Arial"/>
                <a:ea typeface="Arial"/>
                <a:cs typeface="Arial"/>
                <a:sym typeface="Arial"/>
              </a:rPr>
              <a:t>The dynamic between patient and clinician is very important and often determines whether the interaction is successful or not. Clinicians often focus on how the patient is reacting with little attention to their own thoughts, feelings or behaviors.</a:t>
            </a:r>
          </a:p>
          <a:p>
            <a:pPr marL="0" lvl="0" indent="0">
              <a:spcBef>
                <a:spcPts val="0"/>
              </a:spcBef>
              <a:spcAft>
                <a:spcPts val="0"/>
              </a:spcAft>
              <a:buClr>
                <a:schemeClr val="dk1"/>
              </a:buClr>
              <a:buSzPts val="1100"/>
              <a:buFont typeface="Arial"/>
              <a:buNone/>
            </a:pPr>
            <a:r>
              <a:rPr lang="en-US" sz="1350" dirty="0">
                <a:solidFill>
                  <a:srgbClr val="333333"/>
                </a:solidFill>
                <a:latin typeface="Arial"/>
                <a:ea typeface="Arial"/>
                <a:cs typeface="Arial"/>
                <a:sym typeface="Arial"/>
              </a:rPr>
              <a:t>Often there is a parallel process in which the patient and clinician are having almost identical thoughts, feelings and behaviors. The clinician can often identify the thoughts, feelings and behaviors of the patient but fail to see how they are reacting in the same way.</a:t>
            </a:r>
          </a:p>
          <a:p>
            <a:pPr marL="0" lvl="0" indent="0">
              <a:spcBef>
                <a:spcPts val="0"/>
              </a:spcBef>
              <a:spcAft>
                <a:spcPts val="0"/>
              </a:spcAft>
              <a:buNone/>
            </a:pPr>
            <a:r>
              <a:rPr lang="en-US" sz="1350" dirty="0">
                <a:solidFill>
                  <a:srgbClr val="333333"/>
                </a:solidFill>
                <a:latin typeface="Arial"/>
                <a:ea typeface="Arial"/>
                <a:cs typeface="Arial"/>
                <a:sym typeface="Arial"/>
              </a:rPr>
              <a:t>By examining and working on their own triangle, the clinician can start to change the dynamic. Remember, systems theory suggests that if one person changes, the dynamic and trajectory changes.</a:t>
            </a:r>
          </a:p>
          <a:p>
            <a:pPr marL="0" lvl="0" indent="0">
              <a:spcBef>
                <a:spcPts val="0"/>
              </a:spcBef>
              <a:spcAft>
                <a:spcPts val="0"/>
              </a:spcAft>
              <a:buNone/>
            </a:pPr>
            <a:r>
              <a:rPr lang="en-US" sz="1350" dirty="0">
                <a:solidFill>
                  <a:srgbClr val="333333"/>
                </a:solidFill>
                <a:latin typeface="Arial"/>
                <a:ea typeface="Arial"/>
                <a:cs typeface="Arial"/>
                <a:sym typeface="Arial"/>
              </a:rPr>
              <a:t>POSITIVE EXPECTANCY: </a:t>
            </a:r>
          </a:p>
          <a:p>
            <a:pPr marL="0" lvl="0" indent="0">
              <a:spcBef>
                <a:spcPts val="0"/>
              </a:spcBef>
              <a:spcAft>
                <a:spcPts val="0"/>
              </a:spcAft>
              <a:buNone/>
            </a:pPr>
            <a:r>
              <a:rPr lang="en-US" sz="900" dirty="0">
                <a:solidFill>
                  <a:srgbClr val="333333"/>
                </a:solidFill>
                <a:highlight>
                  <a:srgbClr val="FFFFFF"/>
                </a:highlight>
                <a:latin typeface="Helvetica Neue"/>
                <a:ea typeface="Helvetica Neue"/>
                <a:cs typeface="Helvetica Neue"/>
                <a:sym typeface="Helvetica Neue"/>
              </a:rPr>
              <a:t>research in anxiety (</a:t>
            </a:r>
            <a:r>
              <a:rPr lang="en-US" sz="900" dirty="0" err="1">
                <a:solidFill>
                  <a:srgbClr val="336699"/>
                </a:solidFill>
                <a:highlight>
                  <a:srgbClr val="FFFFFF"/>
                </a:highlight>
                <a:latin typeface="Helvetica Neue"/>
                <a:ea typeface="Helvetica Neue"/>
                <a:cs typeface="Helvetica Neue"/>
                <a:sym typeface="Helvetica Neue"/>
              </a:rPr>
              <a:t>Colloca</a:t>
            </a:r>
            <a:r>
              <a:rPr lang="en-US" sz="900" dirty="0">
                <a:solidFill>
                  <a:srgbClr val="336699"/>
                </a:solidFill>
                <a:highlight>
                  <a:srgbClr val="FFFFFF"/>
                </a:highlight>
                <a:latin typeface="Helvetica Neue"/>
                <a:ea typeface="Helvetica Neue"/>
                <a:cs typeface="Helvetica Neue"/>
                <a:sym typeface="Helvetica Neue"/>
              </a:rPr>
              <a:t> et al., 2004</a:t>
            </a:r>
            <a:r>
              <a:rPr lang="en-US" sz="900" dirty="0">
                <a:solidFill>
                  <a:srgbClr val="333333"/>
                </a:solidFill>
                <a:highlight>
                  <a:srgbClr val="FFFFFF"/>
                </a:highlight>
                <a:latin typeface="Helvetica Neue"/>
                <a:ea typeface="Helvetica Neue"/>
                <a:cs typeface="Helvetica Neue"/>
                <a:sym typeface="Helvetica Neue"/>
              </a:rPr>
              <a:t>), depression (</a:t>
            </a:r>
            <a:r>
              <a:rPr lang="en-US" sz="900" dirty="0">
                <a:solidFill>
                  <a:srgbClr val="336699"/>
                </a:solidFill>
                <a:highlight>
                  <a:srgbClr val="FFFFFF"/>
                </a:highlight>
                <a:latin typeface="Helvetica Neue"/>
                <a:ea typeface="Helvetica Neue"/>
                <a:cs typeface="Helvetica Neue"/>
                <a:sym typeface="Helvetica Neue"/>
              </a:rPr>
              <a:t>Chen et al., 2011</a:t>
            </a:r>
            <a:r>
              <a:rPr lang="en-US" sz="900" dirty="0">
                <a:solidFill>
                  <a:srgbClr val="333333"/>
                </a:solidFill>
                <a:highlight>
                  <a:srgbClr val="FFFFFF"/>
                </a:highlight>
                <a:latin typeface="Helvetica Neue"/>
                <a:ea typeface="Helvetica Neue"/>
                <a:cs typeface="Helvetica Neue"/>
                <a:sym typeface="Helvetica Neue"/>
              </a:rPr>
              <a:t>; </a:t>
            </a:r>
            <a:r>
              <a:rPr lang="en-US" sz="900" dirty="0">
                <a:solidFill>
                  <a:srgbClr val="336699"/>
                </a:solidFill>
                <a:highlight>
                  <a:srgbClr val="FFFFFF"/>
                </a:highlight>
                <a:latin typeface="Helvetica Neue"/>
                <a:ea typeface="Helvetica Neue"/>
                <a:cs typeface="Helvetica Neue"/>
                <a:sym typeface="Helvetica Neue"/>
              </a:rPr>
              <a:t>Rutherford et al., 2016</a:t>
            </a:r>
            <a:r>
              <a:rPr lang="en-US" sz="900" dirty="0">
                <a:solidFill>
                  <a:srgbClr val="333333"/>
                </a:solidFill>
                <a:highlight>
                  <a:srgbClr val="FFFFFF"/>
                </a:highlight>
                <a:latin typeface="Helvetica Neue"/>
                <a:ea typeface="Helvetica Neue"/>
                <a:cs typeface="Helvetica Neue"/>
                <a:sym typeface="Helvetica Neue"/>
              </a:rPr>
              <a:t>) and pain (</a:t>
            </a:r>
            <a:r>
              <a:rPr lang="en-US" sz="900" dirty="0" err="1">
                <a:solidFill>
                  <a:srgbClr val="336699"/>
                </a:solidFill>
                <a:highlight>
                  <a:srgbClr val="FFFFFF"/>
                </a:highlight>
                <a:latin typeface="Helvetica Neue"/>
                <a:ea typeface="Helvetica Neue"/>
                <a:cs typeface="Helvetica Neue"/>
                <a:sym typeface="Helvetica Neue"/>
              </a:rPr>
              <a:t>Bingel</a:t>
            </a:r>
            <a:r>
              <a:rPr lang="en-US" sz="900" dirty="0">
                <a:solidFill>
                  <a:srgbClr val="336699"/>
                </a:solidFill>
                <a:highlight>
                  <a:srgbClr val="FFFFFF"/>
                </a:highlight>
                <a:latin typeface="Helvetica Neue"/>
                <a:ea typeface="Helvetica Neue"/>
                <a:cs typeface="Helvetica Neue"/>
                <a:sym typeface="Helvetica Neue"/>
              </a:rPr>
              <a:t> et al., 2011</a:t>
            </a:r>
            <a:r>
              <a:rPr lang="en-US" sz="900" dirty="0">
                <a:solidFill>
                  <a:srgbClr val="333333"/>
                </a:solidFill>
                <a:highlight>
                  <a:srgbClr val="FFFFFF"/>
                </a:highlight>
                <a:latin typeface="Helvetica Neue"/>
                <a:ea typeface="Helvetica Neue"/>
                <a:cs typeface="Helvetica Neue"/>
                <a:sym typeface="Helvetica Neue"/>
              </a:rPr>
              <a:t>; </a:t>
            </a:r>
            <a:r>
              <a:rPr lang="en-US" sz="900" dirty="0" err="1">
                <a:solidFill>
                  <a:srgbClr val="336699"/>
                </a:solidFill>
                <a:highlight>
                  <a:srgbClr val="FFFFFF"/>
                </a:highlight>
                <a:latin typeface="Helvetica Neue"/>
                <a:ea typeface="Helvetica Neue"/>
                <a:cs typeface="Helvetica Neue"/>
                <a:sym typeface="Helvetica Neue"/>
              </a:rPr>
              <a:t>Colloca</a:t>
            </a:r>
            <a:r>
              <a:rPr lang="en-US" sz="900" dirty="0">
                <a:solidFill>
                  <a:srgbClr val="336699"/>
                </a:solidFill>
                <a:highlight>
                  <a:srgbClr val="FFFFFF"/>
                </a:highlight>
                <a:latin typeface="Helvetica Neue"/>
                <a:ea typeface="Helvetica Neue"/>
                <a:cs typeface="Helvetica Neue"/>
                <a:sym typeface="Helvetica Neue"/>
              </a:rPr>
              <a:t> et al., 2004</a:t>
            </a:r>
            <a:r>
              <a:rPr lang="en-US" sz="900" dirty="0">
                <a:solidFill>
                  <a:srgbClr val="333333"/>
                </a:solidFill>
                <a:highlight>
                  <a:srgbClr val="FFFFFF"/>
                </a:highlight>
                <a:latin typeface="Helvetica Neue"/>
                <a:ea typeface="Helvetica Neue"/>
                <a:cs typeface="Helvetica Neue"/>
                <a:sym typeface="Helvetica Neue"/>
              </a:rPr>
              <a:t>) supports that the patients' expectancies and beliefs can have a profound influence on therapeutic outcomes.</a:t>
            </a:r>
            <a:endParaRPr lang="en-US" sz="1350" dirty="0">
              <a:solidFill>
                <a:srgbClr val="333333"/>
              </a:solidFill>
              <a:latin typeface="Arial"/>
              <a:ea typeface="Arial"/>
              <a:cs typeface="Arial"/>
              <a:sym typeface="Arial"/>
            </a:endParaRPr>
          </a:p>
          <a:p>
            <a:pPr marL="0" lvl="0" indent="0">
              <a:spcBef>
                <a:spcPts val="0"/>
              </a:spcBef>
              <a:spcAft>
                <a:spcPts val="0"/>
              </a:spcAft>
              <a:buNone/>
            </a:pPr>
            <a:r>
              <a:rPr lang="en-US" sz="1350" dirty="0">
                <a:solidFill>
                  <a:srgbClr val="333333"/>
                </a:solidFill>
                <a:latin typeface="Arial"/>
                <a:ea typeface="Arial"/>
                <a:cs typeface="Arial"/>
                <a:sym typeface="Arial"/>
              </a:rPr>
              <a:t>“ practitioners can, through their relationships with their patients, and in conjunction with appropriate medical technologies, use a multitude of non-deceptive means to promote positive placebo responses.”</a:t>
            </a:r>
          </a:p>
          <a:p>
            <a:pPr marL="0" lvl="0" indent="0">
              <a:spcBef>
                <a:spcPts val="0"/>
              </a:spcBef>
              <a:spcAft>
                <a:spcPts val="0"/>
              </a:spcAft>
              <a:buClr>
                <a:schemeClr val="dk1"/>
              </a:buClr>
              <a:buSzPts val="1100"/>
              <a:buFont typeface="Arial"/>
              <a:buNone/>
            </a:pPr>
            <a:r>
              <a:rPr lang="en-US" sz="1350" dirty="0">
                <a:solidFill>
                  <a:srgbClr val="333333"/>
                </a:solidFill>
                <a:latin typeface="Arial"/>
                <a:ea typeface="Arial"/>
                <a:cs typeface="Arial"/>
                <a:sym typeface="Arial"/>
              </a:rPr>
              <a:t>A confident practitioner, displaying strong beliefs in the diagnosis and treatment, can enhance positive expectancy in the patient, while a neutral or uncertain attitude could have little or even a negative effect on the patient.37,84,85</a:t>
            </a:r>
          </a:p>
          <a:p>
            <a:pPr marL="0" marR="0" lvl="0" indent="0" algn="l" rtl="0">
              <a:lnSpc>
                <a:spcPct val="64000"/>
              </a:lnSpc>
              <a:spcBef>
                <a:spcPts val="0"/>
              </a:spcBef>
              <a:spcAft>
                <a:spcPts val="0"/>
              </a:spcAft>
              <a:buClr>
                <a:srgbClr val="000000"/>
              </a:buClr>
              <a:buSzPts val="1500"/>
              <a:buFont typeface="Arial"/>
              <a:buNone/>
            </a:pPr>
            <a:endParaRPr lang="en-US" sz="2600" b="1" i="0" u="none" strike="noStrike" cap="none" dirty="0">
              <a:solidFill>
                <a:srgbClr val="FF9900"/>
              </a:solidFill>
              <a:latin typeface="Arial"/>
              <a:ea typeface="Arial"/>
              <a:cs typeface="Arial"/>
              <a:sym typeface="Arial"/>
            </a:endParaRPr>
          </a:p>
          <a:p>
            <a:pPr marL="0" marR="0" lvl="0" indent="0" algn="l" rtl="0">
              <a:lnSpc>
                <a:spcPct val="64000"/>
              </a:lnSpc>
              <a:spcBef>
                <a:spcPts val="0"/>
              </a:spcBef>
              <a:spcAft>
                <a:spcPts val="0"/>
              </a:spcAft>
              <a:buClr>
                <a:srgbClr val="000000"/>
              </a:buClr>
              <a:buSzPts val="1500"/>
              <a:buFont typeface="Arial"/>
              <a:buNone/>
            </a:pPr>
            <a:r>
              <a:rPr lang="en-US" sz="2600" b="1" i="0" u="none" strike="noStrike" cap="none" dirty="0">
                <a:solidFill>
                  <a:srgbClr val="FF9900"/>
                </a:solidFill>
                <a:latin typeface="Arial"/>
                <a:ea typeface="Arial"/>
                <a:cs typeface="Arial"/>
                <a:sym typeface="Arial"/>
              </a:rPr>
              <a:t>Programs and tools help </a:t>
            </a:r>
            <a:endParaRPr lang="en-US" dirty="0"/>
          </a:p>
          <a:p>
            <a:pPr marL="649223" lvl="1" indent="-211073">
              <a:lnSpc>
                <a:spcPct val="64000"/>
              </a:lnSpc>
              <a:buFont typeface="Arial"/>
              <a:buChar char="•"/>
            </a:pPr>
            <a:r>
              <a:rPr lang="en-US" b="1" i="0" u="none" strike="noStrike" cap="none" dirty="0">
                <a:solidFill>
                  <a:srgbClr val="000000"/>
                </a:solidFill>
              </a:rPr>
              <a:t>Self-awareness education program </a:t>
            </a:r>
            <a:r>
              <a:rPr lang="en-US" sz="1200" dirty="0">
                <a:solidFill>
                  <a:schemeClr val="dk1"/>
                </a:solidFill>
              </a:rPr>
              <a:t>[29]</a:t>
            </a:r>
            <a:endParaRPr lang="en-US" sz="1200" b="1" dirty="0"/>
          </a:p>
          <a:p>
            <a:pPr marL="1200150" lvl="2" indent="-317500">
              <a:lnSpc>
                <a:spcPct val="64000"/>
              </a:lnSpc>
              <a:buFont typeface="Arial"/>
              <a:buChar char="–"/>
            </a:pPr>
            <a:r>
              <a:rPr lang="en-US" b="0" i="0" u="none" strike="noStrike" cap="none" dirty="0">
                <a:solidFill>
                  <a:srgbClr val="000000"/>
                </a:solidFill>
                <a:latin typeface="Arial"/>
                <a:ea typeface="Arial"/>
                <a:cs typeface="Arial"/>
                <a:sym typeface="Arial"/>
              </a:rPr>
              <a:t>Mindfulness and communication</a:t>
            </a:r>
          </a:p>
          <a:p>
            <a:pPr marL="1200150" lvl="2" indent="-317500">
              <a:lnSpc>
                <a:spcPct val="64000"/>
              </a:lnSpc>
              <a:buFont typeface="Arial"/>
              <a:buChar char="–"/>
            </a:pPr>
            <a:r>
              <a:rPr lang="en-US" b="0" i="0" u="none" strike="noStrike" cap="none" dirty="0">
                <a:solidFill>
                  <a:srgbClr val="000000"/>
                </a:solidFill>
                <a:latin typeface="Arial"/>
                <a:ea typeface="Arial"/>
                <a:cs typeface="Arial"/>
                <a:sym typeface="Arial"/>
              </a:rPr>
              <a:t>2.5 hour weekly for two months, then monthly group </a:t>
            </a:r>
          </a:p>
          <a:p>
            <a:pPr marL="649223" lvl="1" indent="-211073">
              <a:lnSpc>
                <a:spcPct val="64000"/>
              </a:lnSpc>
              <a:buFont typeface="Arial"/>
              <a:buChar char="•"/>
            </a:pPr>
            <a:endParaRPr lang="en-US" b="1" i="0" u="none" strike="noStrike" cap="none" dirty="0">
              <a:solidFill>
                <a:srgbClr val="000000"/>
              </a:solidFill>
            </a:endParaRPr>
          </a:p>
          <a:p>
            <a:pPr marL="649223" lvl="1" indent="-211073">
              <a:lnSpc>
                <a:spcPct val="64000"/>
              </a:lnSpc>
              <a:buFont typeface="Arial"/>
              <a:buChar char="•"/>
            </a:pPr>
            <a:r>
              <a:rPr lang="en-US" b="1" i="0" u="none" strike="noStrike" cap="none" dirty="0">
                <a:solidFill>
                  <a:srgbClr val="000000"/>
                </a:solidFill>
              </a:rPr>
              <a:t>Small-group discussion group </a:t>
            </a:r>
            <a:r>
              <a:rPr lang="en-US" sz="1200" dirty="0">
                <a:solidFill>
                  <a:schemeClr val="dk1"/>
                </a:solidFill>
              </a:rPr>
              <a:t>[30]</a:t>
            </a:r>
            <a:endParaRPr lang="en-US" sz="1200" b="1" dirty="0"/>
          </a:p>
          <a:p>
            <a:pPr marL="1200150" lvl="2" indent="-317500">
              <a:lnSpc>
                <a:spcPct val="64000"/>
              </a:lnSpc>
              <a:buFont typeface="Arial"/>
              <a:buChar char="–"/>
            </a:pPr>
            <a:r>
              <a:rPr lang="en-US" b="0" i="0" u="none" strike="noStrike" cap="none" dirty="0">
                <a:solidFill>
                  <a:srgbClr val="000000"/>
                </a:solidFill>
                <a:latin typeface="Arial"/>
                <a:ea typeface="Arial"/>
                <a:cs typeface="Arial"/>
                <a:sym typeface="Arial"/>
              </a:rPr>
              <a:t>9 months, 1 hour protected time</a:t>
            </a:r>
          </a:p>
          <a:p>
            <a:pPr marL="1200150" lvl="2" indent="-317500">
              <a:lnSpc>
                <a:spcPct val="64000"/>
              </a:lnSpc>
              <a:buFont typeface="Arial"/>
              <a:buChar char="–"/>
            </a:pPr>
            <a:r>
              <a:rPr lang="en-US" b="0" i="0" u="none" strike="noStrike" cap="none" dirty="0">
                <a:solidFill>
                  <a:srgbClr val="000000"/>
                </a:solidFill>
                <a:latin typeface="Arial"/>
                <a:ea typeface="Arial"/>
                <a:cs typeface="Arial"/>
                <a:sym typeface="Arial"/>
              </a:rPr>
              <a:t>Decreases in burnout </a:t>
            </a:r>
          </a:p>
          <a:p>
            <a:pPr marL="1200150" lvl="2" indent="-317500">
              <a:lnSpc>
                <a:spcPct val="64000"/>
              </a:lnSpc>
              <a:buFont typeface="Arial"/>
              <a:buChar char="–"/>
            </a:pPr>
            <a:endParaRPr lang="en-US" b="0" i="0" u="none" strike="noStrike" cap="none" dirty="0">
              <a:solidFill>
                <a:srgbClr val="000000"/>
              </a:solidFill>
              <a:latin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2600" b="1" dirty="0">
                <a:solidFill>
                  <a:srgbClr val="FF9900"/>
                </a:solidFill>
              </a:rPr>
              <a:t>Course: Recognizing and managing emotions</a:t>
            </a:r>
          </a:p>
          <a:p>
            <a:pPr marL="649222" lvl="1" indent="-192022">
              <a:lnSpc>
                <a:spcPct val="115000"/>
              </a:lnSpc>
              <a:buFont typeface="Arial"/>
              <a:buChar char="•"/>
            </a:pPr>
            <a:r>
              <a:rPr lang="en-US" b="1" dirty="0"/>
              <a:t>Acknowledging the impact and providing concrete education</a:t>
            </a:r>
          </a:p>
          <a:p>
            <a:pPr marL="1200150" lvl="2" indent="-285750">
              <a:lnSpc>
                <a:spcPct val="115000"/>
              </a:lnSpc>
              <a:buFont typeface="Arial"/>
              <a:buChar char="–"/>
            </a:pPr>
            <a:r>
              <a:rPr lang="en-US" dirty="0"/>
              <a:t>Training physicians about emotions </a:t>
            </a:r>
          </a:p>
          <a:p>
            <a:pPr marL="1200150" lvl="2" indent="-285750">
              <a:lnSpc>
                <a:spcPct val="115000"/>
              </a:lnSpc>
              <a:buFont typeface="Arial"/>
              <a:buChar char="–"/>
            </a:pPr>
            <a:r>
              <a:rPr lang="en-US" dirty="0"/>
              <a:t>How they get triggered during their work</a:t>
            </a:r>
          </a:p>
          <a:p>
            <a:pPr marL="1200150" lvl="2" indent="-285750">
              <a:lnSpc>
                <a:spcPct val="115000"/>
              </a:lnSpc>
              <a:buFont typeface="Arial"/>
              <a:buChar char="–"/>
            </a:pPr>
            <a:r>
              <a:rPr lang="en-US" dirty="0"/>
              <a:t>How to recognize and safely process</a:t>
            </a:r>
          </a:p>
          <a:p>
            <a:endParaRPr lang="en-US" dirty="0"/>
          </a:p>
        </p:txBody>
      </p:sp>
      <p:sp>
        <p:nvSpPr>
          <p:cNvPr id="4" name="Slide Number Placeholder 3"/>
          <p:cNvSpPr>
            <a:spLocks noGrp="1"/>
          </p:cNvSpPr>
          <p:nvPr>
            <p:ph type="sldNum" sz="quarter" idx="10"/>
          </p:nvPr>
        </p:nvSpPr>
        <p:spPr/>
        <p:txBody>
          <a:bodyPr/>
          <a:lstStyle/>
          <a:p>
            <a:fld id="{9B02C0F6-0380-4311-99DF-17D6125888C5}" type="slidenum">
              <a:rPr lang="en-US" smtClean="0"/>
              <a:t>14</a:t>
            </a:fld>
            <a:endParaRPr lang="en-US" dirty="0"/>
          </a:p>
        </p:txBody>
      </p:sp>
    </p:spTree>
    <p:extLst>
      <p:ext uri="{BB962C8B-B14F-4D97-AF65-F5344CB8AC3E}">
        <p14:creationId xmlns:p14="http://schemas.microsoft.com/office/powerpoint/2010/main" val="218532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8588"/>
          </a:xfrm>
          <a:prstGeom prst="rect">
            <a:avLst/>
          </a:prstGeom>
        </p:spPr>
        <p:txBody>
          <a:bodyPr/>
          <a:lstStyle/>
          <a:p>
            <a:endParaRPr lang="en-US" dirty="0"/>
          </a:p>
        </p:txBody>
      </p:sp>
    </p:spTree>
    <p:extLst>
      <p:ext uri="{BB962C8B-B14F-4D97-AF65-F5344CB8AC3E}">
        <p14:creationId xmlns:p14="http://schemas.microsoft.com/office/powerpoint/2010/main" val="16980639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19199" y="4908884"/>
            <a:ext cx="17068801" cy="5379704"/>
          </a:xfrm>
          <a:prstGeom prst="rect">
            <a:avLst/>
          </a:prstGeom>
        </p:spPr>
        <p:txBody>
          <a:bodyPr/>
          <a:lstStyle/>
          <a:p>
            <a:endParaRPr lang="en-US" dirty="0"/>
          </a:p>
        </p:txBody>
      </p:sp>
    </p:spTree>
    <p:extLst>
      <p:ext uri="{BB962C8B-B14F-4D97-AF65-F5344CB8AC3E}">
        <p14:creationId xmlns:p14="http://schemas.microsoft.com/office/powerpoint/2010/main" val="92896879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117054" y="1"/>
            <a:ext cx="4170946" cy="5117432"/>
          </a:xfrm>
          <a:prstGeom prst="rect">
            <a:avLst/>
          </a:prstGeom>
        </p:spPr>
        <p:txBody>
          <a:bodyPr/>
          <a:lstStyle/>
          <a:p>
            <a:endParaRPr lang="en-US" dirty="0"/>
          </a:p>
        </p:txBody>
      </p:sp>
      <p:sp>
        <p:nvSpPr>
          <p:cNvPr id="11" name="Picture Placeholder 8"/>
          <p:cNvSpPr>
            <a:spLocks noGrp="1"/>
          </p:cNvSpPr>
          <p:nvPr>
            <p:ph type="pic" sz="quarter" idx="11"/>
          </p:nvPr>
        </p:nvSpPr>
        <p:spPr>
          <a:xfrm>
            <a:off x="9882188" y="5117433"/>
            <a:ext cx="8405812" cy="5171155"/>
          </a:xfrm>
          <a:prstGeom prst="rect">
            <a:avLst/>
          </a:prstGeom>
        </p:spPr>
        <p:txBody>
          <a:bodyPr/>
          <a:lstStyle/>
          <a:p>
            <a:endParaRPr lang="en-US" dirty="0"/>
          </a:p>
        </p:txBody>
      </p:sp>
      <p:sp>
        <p:nvSpPr>
          <p:cNvPr id="12" name="Picture Placeholder 8"/>
          <p:cNvSpPr>
            <a:spLocks noGrp="1"/>
          </p:cNvSpPr>
          <p:nvPr>
            <p:ph type="pic" sz="quarter" idx="12"/>
          </p:nvPr>
        </p:nvSpPr>
        <p:spPr>
          <a:xfrm>
            <a:off x="9882188" y="1"/>
            <a:ext cx="4234866" cy="5117432"/>
          </a:xfrm>
          <a:prstGeom prst="rect">
            <a:avLst/>
          </a:prstGeom>
        </p:spPr>
        <p:txBody>
          <a:bodyPr/>
          <a:lstStyle/>
          <a:p>
            <a:endParaRPr lang="en-US" dirty="0"/>
          </a:p>
        </p:txBody>
      </p:sp>
    </p:spTree>
    <p:extLst>
      <p:ext uri="{BB962C8B-B14F-4D97-AF65-F5344CB8AC3E}">
        <p14:creationId xmlns:p14="http://schemas.microsoft.com/office/powerpoint/2010/main" val="267047548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8"/>
          <p:cNvSpPr>
            <a:spLocks noGrp="1"/>
          </p:cNvSpPr>
          <p:nvPr>
            <p:ph type="pic" sz="quarter" idx="12"/>
          </p:nvPr>
        </p:nvSpPr>
        <p:spPr>
          <a:xfrm>
            <a:off x="9144000" y="0"/>
            <a:ext cx="4523874" cy="5143500"/>
          </a:xfrm>
          <a:prstGeom prst="rect">
            <a:avLst/>
          </a:prstGeom>
        </p:spPr>
        <p:txBody>
          <a:bodyPr/>
          <a:lstStyle/>
          <a:p>
            <a:endParaRPr lang="en-US" dirty="0"/>
          </a:p>
        </p:txBody>
      </p:sp>
      <p:sp>
        <p:nvSpPr>
          <p:cNvPr id="6" name="Picture Placeholder 8"/>
          <p:cNvSpPr>
            <a:spLocks noGrp="1"/>
          </p:cNvSpPr>
          <p:nvPr>
            <p:ph type="pic" sz="quarter" idx="13"/>
          </p:nvPr>
        </p:nvSpPr>
        <p:spPr>
          <a:xfrm>
            <a:off x="13667874" y="5145088"/>
            <a:ext cx="4620126" cy="5143500"/>
          </a:xfrm>
          <a:prstGeom prst="rect">
            <a:avLst/>
          </a:prstGeom>
        </p:spPr>
        <p:txBody>
          <a:bodyPr/>
          <a:lstStyle/>
          <a:p>
            <a:endParaRPr lang="en-US" dirty="0"/>
          </a:p>
        </p:txBody>
      </p:sp>
    </p:spTree>
    <p:extLst>
      <p:ext uri="{BB962C8B-B14F-4D97-AF65-F5344CB8AC3E}">
        <p14:creationId xmlns:p14="http://schemas.microsoft.com/office/powerpoint/2010/main" val="9623451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8"/>
          <p:cNvSpPr>
            <a:spLocks noGrp="1"/>
          </p:cNvSpPr>
          <p:nvPr>
            <p:ph type="pic" sz="quarter" idx="11"/>
          </p:nvPr>
        </p:nvSpPr>
        <p:spPr>
          <a:xfrm>
            <a:off x="9882188" y="5117433"/>
            <a:ext cx="8405812" cy="5171155"/>
          </a:xfrm>
          <a:prstGeom prst="rect">
            <a:avLst/>
          </a:prstGeom>
        </p:spPr>
        <p:txBody>
          <a:bodyPr/>
          <a:lstStyle/>
          <a:p>
            <a:endParaRPr lang="en-US" dirty="0"/>
          </a:p>
        </p:txBody>
      </p:sp>
      <p:sp>
        <p:nvSpPr>
          <p:cNvPr id="9" name="Picture Placeholder 8"/>
          <p:cNvSpPr>
            <a:spLocks noGrp="1"/>
          </p:cNvSpPr>
          <p:nvPr>
            <p:ph type="pic" sz="quarter" idx="12"/>
          </p:nvPr>
        </p:nvSpPr>
        <p:spPr>
          <a:xfrm>
            <a:off x="9882188" y="1"/>
            <a:ext cx="4234866" cy="5117432"/>
          </a:xfrm>
          <a:prstGeom prst="rect">
            <a:avLst/>
          </a:prstGeom>
        </p:spPr>
        <p:txBody>
          <a:bodyPr/>
          <a:lstStyle/>
          <a:p>
            <a:endParaRPr lang="en-US" dirty="0"/>
          </a:p>
        </p:txBody>
      </p:sp>
    </p:spTree>
    <p:extLst>
      <p:ext uri="{BB962C8B-B14F-4D97-AF65-F5344CB8AC3E}">
        <p14:creationId xmlns:p14="http://schemas.microsoft.com/office/powerpoint/2010/main" val="277765087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8"/>
          <p:cNvSpPr>
            <a:spLocks noGrp="1"/>
          </p:cNvSpPr>
          <p:nvPr>
            <p:ph type="pic" sz="quarter" idx="12"/>
          </p:nvPr>
        </p:nvSpPr>
        <p:spPr>
          <a:xfrm>
            <a:off x="8422105" y="0"/>
            <a:ext cx="2165684" cy="5887453"/>
          </a:xfrm>
          <a:prstGeom prst="rect">
            <a:avLst/>
          </a:prstGeom>
        </p:spPr>
        <p:txBody>
          <a:bodyPr/>
          <a:lstStyle/>
          <a:p>
            <a:endParaRPr lang="en-US" dirty="0"/>
          </a:p>
        </p:txBody>
      </p:sp>
      <p:sp>
        <p:nvSpPr>
          <p:cNvPr id="11" name="Picture Placeholder 8"/>
          <p:cNvSpPr>
            <a:spLocks noGrp="1"/>
          </p:cNvSpPr>
          <p:nvPr>
            <p:ph type="pic" sz="quarter" idx="13"/>
          </p:nvPr>
        </p:nvSpPr>
        <p:spPr>
          <a:xfrm>
            <a:off x="10587789" y="0"/>
            <a:ext cx="2165684" cy="5887453"/>
          </a:xfrm>
          <a:prstGeom prst="rect">
            <a:avLst/>
          </a:prstGeom>
        </p:spPr>
        <p:txBody>
          <a:bodyPr/>
          <a:lstStyle/>
          <a:p>
            <a:endParaRPr lang="en-US" dirty="0"/>
          </a:p>
        </p:txBody>
      </p:sp>
      <p:sp>
        <p:nvSpPr>
          <p:cNvPr id="12" name="Picture Placeholder 8"/>
          <p:cNvSpPr>
            <a:spLocks noGrp="1"/>
          </p:cNvSpPr>
          <p:nvPr>
            <p:ph type="pic" sz="quarter" idx="14"/>
          </p:nvPr>
        </p:nvSpPr>
        <p:spPr>
          <a:xfrm>
            <a:off x="12753473" y="0"/>
            <a:ext cx="2165684" cy="5887453"/>
          </a:xfrm>
          <a:prstGeom prst="rect">
            <a:avLst/>
          </a:prstGeom>
        </p:spPr>
        <p:txBody>
          <a:bodyPr/>
          <a:lstStyle/>
          <a:p>
            <a:endParaRPr lang="en-US" dirty="0"/>
          </a:p>
        </p:txBody>
      </p:sp>
      <p:sp>
        <p:nvSpPr>
          <p:cNvPr id="13" name="Picture Placeholder 8"/>
          <p:cNvSpPr>
            <a:spLocks noGrp="1"/>
          </p:cNvSpPr>
          <p:nvPr>
            <p:ph type="pic" sz="quarter" idx="15"/>
          </p:nvPr>
        </p:nvSpPr>
        <p:spPr>
          <a:xfrm>
            <a:off x="14919157" y="0"/>
            <a:ext cx="2165684" cy="5887453"/>
          </a:xfrm>
          <a:prstGeom prst="rect">
            <a:avLst/>
          </a:prstGeom>
        </p:spPr>
        <p:txBody>
          <a:bodyPr/>
          <a:lstStyle/>
          <a:p>
            <a:endParaRPr lang="en-US" dirty="0"/>
          </a:p>
        </p:txBody>
      </p:sp>
    </p:spTree>
    <p:extLst>
      <p:ext uri="{BB962C8B-B14F-4D97-AF65-F5344CB8AC3E}">
        <p14:creationId xmlns:p14="http://schemas.microsoft.com/office/powerpoint/2010/main" val="136960529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10288588"/>
          </a:xfrm>
          <a:prstGeom prst="rect">
            <a:avLst/>
          </a:prstGeom>
        </p:spPr>
        <p:txBody>
          <a:bodyPr/>
          <a:lstStyle/>
          <a:p>
            <a:endParaRPr lang="en-US" dirty="0"/>
          </a:p>
        </p:txBody>
      </p:sp>
      <p:pic>
        <p:nvPicPr>
          <p:cNvPr id="3" name="Picture 2">
            <a:extLst>
              <a:ext uri="{FF2B5EF4-FFF2-40B4-BE49-F238E27FC236}">
                <a16:creationId xmlns:a16="http://schemas.microsoft.com/office/drawing/2014/main" id="{E4D7D4E4-14E8-439F-BAC8-88AEB78ED0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99392" y="9245600"/>
            <a:ext cx="793758" cy="792339"/>
          </a:xfrm>
          <a:prstGeom prst="rect">
            <a:avLst/>
          </a:prstGeom>
        </p:spPr>
      </p:pic>
    </p:spTree>
    <p:extLst>
      <p:ext uri="{BB962C8B-B14F-4D97-AF65-F5344CB8AC3E}">
        <p14:creationId xmlns:p14="http://schemas.microsoft.com/office/powerpoint/2010/main" val="206024777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19200" y="1074737"/>
            <a:ext cx="9159875" cy="4267283"/>
          </a:xfrm>
          <a:prstGeom prst="rect">
            <a:avLst/>
          </a:prstGeom>
        </p:spPr>
        <p:txBody>
          <a:bodyPr/>
          <a:lstStyle/>
          <a:p>
            <a:endParaRPr lang="en-US" dirty="0"/>
          </a:p>
        </p:txBody>
      </p:sp>
      <p:sp>
        <p:nvSpPr>
          <p:cNvPr id="5" name="Picture Placeholder 3"/>
          <p:cNvSpPr>
            <a:spLocks noGrp="1"/>
          </p:cNvSpPr>
          <p:nvPr>
            <p:ph type="pic" sz="quarter" idx="11"/>
          </p:nvPr>
        </p:nvSpPr>
        <p:spPr>
          <a:xfrm>
            <a:off x="10812379" y="1074737"/>
            <a:ext cx="6224337" cy="4267284"/>
          </a:xfrm>
          <a:prstGeom prst="rect">
            <a:avLst/>
          </a:prstGeom>
        </p:spPr>
        <p:txBody>
          <a:bodyPr/>
          <a:lstStyle/>
          <a:p>
            <a:endParaRPr lang="en-US" dirty="0"/>
          </a:p>
        </p:txBody>
      </p:sp>
    </p:spTree>
    <p:extLst>
      <p:ext uri="{BB962C8B-B14F-4D97-AF65-F5344CB8AC3E}">
        <p14:creationId xmlns:p14="http://schemas.microsoft.com/office/powerpoint/2010/main" val="17926713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585956"/>
            <a:ext cx="4933949" cy="7116677"/>
          </a:xfrm>
          <a:prstGeom prst="rect">
            <a:avLst/>
          </a:prstGeom>
        </p:spPr>
        <p:txBody>
          <a:bodyPr/>
          <a:lstStyle/>
          <a:p>
            <a:endParaRPr lang="en-US" dirty="0"/>
          </a:p>
        </p:txBody>
      </p:sp>
    </p:spTree>
    <p:extLst>
      <p:ext uri="{BB962C8B-B14F-4D97-AF65-F5344CB8AC3E}">
        <p14:creationId xmlns:p14="http://schemas.microsoft.com/office/powerpoint/2010/main" val="316600369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3771" y="0"/>
            <a:ext cx="4944979" cy="10288587"/>
          </a:xfrm>
          <a:prstGeom prst="rect">
            <a:avLst/>
          </a:prstGeom>
        </p:spPr>
        <p:txBody>
          <a:bodyPr/>
          <a:lstStyle/>
          <a:p>
            <a:endParaRPr lang="en-US" dirty="0"/>
          </a:p>
        </p:txBody>
      </p:sp>
      <p:sp>
        <p:nvSpPr>
          <p:cNvPr id="4" name="Rectangle 3"/>
          <p:cNvSpPr/>
          <p:nvPr userDrawn="1"/>
        </p:nvSpPr>
        <p:spPr>
          <a:xfrm>
            <a:off x="0" y="0"/>
            <a:ext cx="4103771" cy="10288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567880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4443663" cy="10288587"/>
          </a:xfrm>
          <a:prstGeom prst="rect">
            <a:avLst/>
          </a:prstGeom>
        </p:spPr>
        <p:txBody>
          <a:bodyPr/>
          <a:lstStyle/>
          <a:p>
            <a:endParaRPr lang="en-US" dirty="0"/>
          </a:p>
        </p:txBody>
      </p:sp>
    </p:spTree>
    <p:extLst>
      <p:ext uri="{BB962C8B-B14F-4D97-AF65-F5344CB8AC3E}">
        <p14:creationId xmlns:p14="http://schemas.microsoft.com/office/powerpoint/2010/main" val="7188792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9315450"/>
          </a:xfrm>
          <a:prstGeom prst="rect">
            <a:avLst/>
          </a:prstGeom>
        </p:spPr>
        <p:txBody>
          <a:bodyPr/>
          <a:lstStyle/>
          <a:p>
            <a:endParaRPr lang="en-US"/>
          </a:p>
        </p:txBody>
      </p:sp>
    </p:spTree>
    <p:extLst>
      <p:ext uri="{BB962C8B-B14F-4D97-AF65-F5344CB8AC3E}">
        <p14:creationId xmlns:p14="http://schemas.microsoft.com/office/powerpoint/2010/main" val="51164753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545179"/>
            <a:ext cx="18288000" cy="3743408"/>
          </a:xfrm>
          <a:prstGeom prst="rect">
            <a:avLst/>
          </a:prstGeom>
        </p:spPr>
        <p:txBody>
          <a:bodyPr/>
          <a:lstStyle/>
          <a:p>
            <a:endParaRPr lang="en-US" dirty="0"/>
          </a:p>
        </p:txBody>
      </p:sp>
    </p:spTree>
    <p:extLst>
      <p:ext uri="{BB962C8B-B14F-4D97-AF65-F5344CB8AC3E}">
        <p14:creationId xmlns:p14="http://schemas.microsoft.com/office/powerpoint/2010/main" val="155016951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667500" cy="10288587"/>
          </a:xfrm>
          <a:prstGeom prst="rect">
            <a:avLst/>
          </a:prstGeom>
        </p:spPr>
        <p:txBody>
          <a:bodyPr/>
          <a:lstStyle/>
          <a:p>
            <a:endParaRPr lang="en-US" dirty="0"/>
          </a:p>
        </p:txBody>
      </p:sp>
    </p:spTree>
    <p:extLst>
      <p:ext uri="{BB962C8B-B14F-4D97-AF65-F5344CB8AC3E}">
        <p14:creationId xmlns:p14="http://schemas.microsoft.com/office/powerpoint/2010/main" val="95093986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00150" y="1486694"/>
            <a:ext cx="7696200" cy="7381786"/>
          </a:xfrm>
          <a:prstGeom prst="rect">
            <a:avLst/>
          </a:prstGeom>
        </p:spPr>
        <p:txBody>
          <a:bodyPr/>
          <a:lstStyle/>
          <a:p>
            <a:endParaRPr lang="en-US" dirty="0"/>
          </a:p>
        </p:txBody>
      </p:sp>
    </p:spTree>
    <p:extLst>
      <p:ext uri="{BB962C8B-B14F-4D97-AF65-F5344CB8AC3E}">
        <p14:creationId xmlns:p14="http://schemas.microsoft.com/office/powerpoint/2010/main" val="110721605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4722125"/>
            <a:ext cx="4552950" cy="3493827"/>
          </a:xfrm>
          <a:prstGeom prst="rect">
            <a:avLst/>
          </a:prstGeom>
        </p:spPr>
        <p:txBody>
          <a:bodyPr/>
          <a:lstStyle/>
          <a:p>
            <a:endParaRPr lang="en-US" dirty="0"/>
          </a:p>
        </p:txBody>
      </p:sp>
      <p:sp>
        <p:nvSpPr>
          <p:cNvPr id="6" name="Picture Placeholder 3"/>
          <p:cNvSpPr>
            <a:spLocks noGrp="1"/>
          </p:cNvSpPr>
          <p:nvPr>
            <p:ph type="pic" sz="quarter" idx="12"/>
          </p:nvPr>
        </p:nvSpPr>
        <p:spPr>
          <a:xfrm>
            <a:off x="9144000" y="4722125"/>
            <a:ext cx="4552950" cy="3493827"/>
          </a:xfrm>
          <a:prstGeom prst="rect">
            <a:avLst/>
          </a:prstGeom>
        </p:spPr>
        <p:txBody>
          <a:bodyPr/>
          <a:lstStyle/>
          <a:p>
            <a:endParaRPr lang="en-US" dirty="0"/>
          </a:p>
        </p:txBody>
      </p:sp>
      <p:sp>
        <p:nvSpPr>
          <p:cNvPr id="7" name="Picture Placeholder 3"/>
          <p:cNvSpPr>
            <a:spLocks noGrp="1"/>
          </p:cNvSpPr>
          <p:nvPr>
            <p:ph type="pic" sz="quarter" idx="13"/>
          </p:nvPr>
        </p:nvSpPr>
        <p:spPr>
          <a:xfrm>
            <a:off x="13696950" y="4722125"/>
            <a:ext cx="4591050" cy="3493827"/>
          </a:xfrm>
          <a:prstGeom prst="rect">
            <a:avLst/>
          </a:prstGeom>
        </p:spPr>
        <p:txBody>
          <a:bodyPr/>
          <a:lstStyle/>
          <a:p>
            <a:endParaRPr lang="en-US" dirty="0"/>
          </a:p>
        </p:txBody>
      </p:sp>
    </p:spTree>
    <p:extLst>
      <p:ext uri="{BB962C8B-B14F-4D97-AF65-F5344CB8AC3E}">
        <p14:creationId xmlns:p14="http://schemas.microsoft.com/office/powerpoint/2010/main" val="80723021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4722125"/>
            <a:ext cx="4552950" cy="5566463"/>
          </a:xfrm>
          <a:prstGeom prst="rect">
            <a:avLst/>
          </a:prstGeom>
        </p:spPr>
        <p:txBody>
          <a:bodyPr/>
          <a:lstStyle/>
          <a:p>
            <a:endParaRPr lang="en-US" dirty="0"/>
          </a:p>
        </p:txBody>
      </p:sp>
      <p:sp>
        <p:nvSpPr>
          <p:cNvPr id="4" name="Picture Placeholder 3"/>
          <p:cNvSpPr>
            <a:spLocks noGrp="1"/>
          </p:cNvSpPr>
          <p:nvPr>
            <p:ph type="pic" sz="quarter" idx="12"/>
          </p:nvPr>
        </p:nvSpPr>
        <p:spPr>
          <a:xfrm>
            <a:off x="9144000" y="4722125"/>
            <a:ext cx="4552950" cy="5566463"/>
          </a:xfrm>
          <a:prstGeom prst="rect">
            <a:avLst/>
          </a:prstGeom>
        </p:spPr>
        <p:txBody>
          <a:bodyPr/>
          <a:lstStyle/>
          <a:p>
            <a:endParaRPr lang="en-US" dirty="0"/>
          </a:p>
        </p:txBody>
      </p:sp>
      <p:sp>
        <p:nvSpPr>
          <p:cNvPr id="5" name="Picture Placeholder 3"/>
          <p:cNvSpPr>
            <a:spLocks noGrp="1"/>
          </p:cNvSpPr>
          <p:nvPr>
            <p:ph type="pic" sz="quarter" idx="13"/>
          </p:nvPr>
        </p:nvSpPr>
        <p:spPr>
          <a:xfrm>
            <a:off x="13696950" y="4722125"/>
            <a:ext cx="4591050" cy="5566463"/>
          </a:xfrm>
          <a:prstGeom prst="rect">
            <a:avLst/>
          </a:prstGeom>
        </p:spPr>
        <p:txBody>
          <a:bodyPr/>
          <a:lstStyle/>
          <a:p>
            <a:endParaRPr lang="en-US" dirty="0"/>
          </a:p>
        </p:txBody>
      </p:sp>
      <p:sp>
        <p:nvSpPr>
          <p:cNvPr id="6" name="Picture Placeholder 3"/>
          <p:cNvSpPr>
            <a:spLocks noGrp="1"/>
          </p:cNvSpPr>
          <p:nvPr>
            <p:ph type="pic" sz="quarter" idx="14"/>
          </p:nvPr>
        </p:nvSpPr>
        <p:spPr>
          <a:xfrm>
            <a:off x="4552950" y="4722125"/>
            <a:ext cx="4591050" cy="5566463"/>
          </a:xfrm>
          <a:prstGeom prst="rect">
            <a:avLst/>
          </a:prstGeom>
        </p:spPr>
        <p:txBody>
          <a:bodyPr/>
          <a:lstStyle/>
          <a:p>
            <a:endParaRPr lang="en-US" dirty="0"/>
          </a:p>
        </p:txBody>
      </p:sp>
    </p:spTree>
    <p:extLst>
      <p:ext uri="{BB962C8B-B14F-4D97-AF65-F5344CB8AC3E}">
        <p14:creationId xmlns:p14="http://schemas.microsoft.com/office/powerpoint/2010/main" val="76898478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0097502" y="1486694"/>
            <a:ext cx="3466097" cy="2475706"/>
          </a:xfrm>
          <a:prstGeom prst="rect">
            <a:avLst/>
          </a:prstGeom>
        </p:spPr>
        <p:txBody>
          <a:bodyPr/>
          <a:lstStyle/>
          <a:p>
            <a:endParaRPr lang="en-US" dirty="0"/>
          </a:p>
        </p:txBody>
      </p:sp>
      <p:sp>
        <p:nvSpPr>
          <p:cNvPr id="4" name="Picture Placeholder 2"/>
          <p:cNvSpPr>
            <a:spLocks noGrp="1"/>
          </p:cNvSpPr>
          <p:nvPr>
            <p:ph type="pic" sz="quarter" idx="12"/>
          </p:nvPr>
        </p:nvSpPr>
        <p:spPr>
          <a:xfrm>
            <a:off x="13563599" y="3962400"/>
            <a:ext cx="3466097" cy="2475706"/>
          </a:xfrm>
          <a:prstGeom prst="rect">
            <a:avLst/>
          </a:prstGeom>
        </p:spPr>
        <p:txBody>
          <a:bodyPr/>
          <a:lstStyle/>
          <a:p>
            <a:endParaRPr lang="en-US" dirty="0"/>
          </a:p>
        </p:txBody>
      </p:sp>
      <p:sp>
        <p:nvSpPr>
          <p:cNvPr id="5" name="Picture Placeholder 2"/>
          <p:cNvSpPr>
            <a:spLocks noGrp="1"/>
          </p:cNvSpPr>
          <p:nvPr>
            <p:ph type="pic" sz="quarter" idx="13"/>
          </p:nvPr>
        </p:nvSpPr>
        <p:spPr>
          <a:xfrm>
            <a:off x="10097502" y="6438106"/>
            <a:ext cx="3466097" cy="2475706"/>
          </a:xfrm>
          <a:prstGeom prst="rect">
            <a:avLst/>
          </a:prstGeom>
        </p:spPr>
        <p:txBody>
          <a:bodyPr/>
          <a:lstStyle/>
          <a:p>
            <a:endParaRPr lang="en-US" dirty="0"/>
          </a:p>
        </p:txBody>
      </p:sp>
      <p:sp>
        <p:nvSpPr>
          <p:cNvPr id="6" name="Picture Placeholder 2"/>
          <p:cNvSpPr>
            <a:spLocks noGrp="1"/>
          </p:cNvSpPr>
          <p:nvPr>
            <p:ph type="pic" sz="quarter" idx="14"/>
          </p:nvPr>
        </p:nvSpPr>
        <p:spPr>
          <a:xfrm>
            <a:off x="6631405" y="3962400"/>
            <a:ext cx="3466097" cy="2475706"/>
          </a:xfrm>
          <a:prstGeom prst="rect">
            <a:avLst/>
          </a:prstGeom>
        </p:spPr>
        <p:txBody>
          <a:bodyPr/>
          <a:lstStyle/>
          <a:p>
            <a:endParaRPr lang="en-US" dirty="0"/>
          </a:p>
        </p:txBody>
      </p:sp>
      <p:sp>
        <p:nvSpPr>
          <p:cNvPr id="7" name="Picture Placeholder 2"/>
          <p:cNvSpPr>
            <a:spLocks noGrp="1"/>
          </p:cNvSpPr>
          <p:nvPr>
            <p:ph type="pic" sz="quarter" idx="15"/>
          </p:nvPr>
        </p:nvSpPr>
        <p:spPr>
          <a:xfrm>
            <a:off x="1238250" y="1486694"/>
            <a:ext cx="5393155" cy="7427118"/>
          </a:xfrm>
          <a:prstGeom prst="rect">
            <a:avLst/>
          </a:prstGeom>
        </p:spPr>
        <p:txBody>
          <a:bodyPr/>
          <a:lstStyle/>
          <a:p>
            <a:endParaRPr lang="en-US" dirty="0"/>
          </a:p>
        </p:txBody>
      </p:sp>
      <p:sp>
        <p:nvSpPr>
          <p:cNvPr id="8" name="Picture Placeholder 2"/>
          <p:cNvSpPr>
            <a:spLocks noGrp="1"/>
          </p:cNvSpPr>
          <p:nvPr>
            <p:ph type="pic" sz="quarter" idx="16"/>
          </p:nvPr>
        </p:nvSpPr>
        <p:spPr>
          <a:xfrm>
            <a:off x="6631404" y="1486694"/>
            <a:ext cx="3466097" cy="2475706"/>
          </a:xfrm>
          <a:prstGeom prst="rect">
            <a:avLst/>
          </a:prstGeom>
        </p:spPr>
        <p:txBody>
          <a:bodyPr/>
          <a:lstStyle/>
          <a:p>
            <a:endParaRPr lang="en-US" dirty="0"/>
          </a:p>
        </p:txBody>
      </p:sp>
      <p:sp>
        <p:nvSpPr>
          <p:cNvPr id="9" name="Picture Placeholder 2"/>
          <p:cNvSpPr>
            <a:spLocks noGrp="1"/>
          </p:cNvSpPr>
          <p:nvPr>
            <p:ph type="pic" sz="quarter" idx="17"/>
          </p:nvPr>
        </p:nvSpPr>
        <p:spPr>
          <a:xfrm>
            <a:off x="6631404" y="6438106"/>
            <a:ext cx="3466097" cy="2475706"/>
          </a:xfrm>
          <a:prstGeom prst="rect">
            <a:avLst/>
          </a:prstGeom>
        </p:spPr>
        <p:txBody>
          <a:bodyPr/>
          <a:lstStyle/>
          <a:p>
            <a:endParaRPr lang="en-US" dirty="0"/>
          </a:p>
        </p:txBody>
      </p:sp>
      <p:sp>
        <p:nvSpPr>
          <p:cNvPr id="10" name="Picture Placeholder 2"/>
          <p:cNvSpPr>
            <a:spLocks noGrp="1"/>
          </p:cNvSpPr>
          <p:nvPr>
            <p:ph type="pic" sz="quarter" idx="18"/>
          </p:nvPr>
        </p:nvSpPr>
        <p:spPr>
          <a:xfrm>
            <a:off x="10097501" y="3962400"/>
            <a:ext cx="3466097" cy="2475706"/>
          </a:xfrm>
          <a:prstGeom prst="rect">
            <a:avLst/>
          </a:prstGeom>
        </p:spPr>
        <p:txBody>
          <a:bodyPr/>
          <a:lstStyle/>
          <a:p>
            <a:endParaRPr lang="en-US" dirty="0"/>
          </a:p>
        </p:txBody>
      </p:sp>
      <p:sp>
        <p:nvSpPr>
          <p:cNvPr id="11" name="Picture Placeholder 2"/>
          <p:cNvSpPr>
            <a:spLocks noGrp="1"/>
          </p:cNvSpPr>
          <p:nvPr>
            <p:ph type="pic" sz="quarter" idx="19"/>
          </p:nvPr>
        </p:nvSpPr>
        <p:spPr>
          <a:xfrm>
            <a:off x="13563599" y="1486694"/>
            <a:ext cx="3466097" cy="2475706"/>
          </a:xfrm>
          <a:prstGeom prst="rect">
            <a:avLst/>
          </a:prstGeom>
        </p:spPr>
        <p:txBody>
          <a:bodyPr/>
          <a:lstStyle/>
          <a:p>
            <a:endParaRPr lang="en-US" dirty="0"/>
          </a:p>
        </p:txBody>
      </p:sp>
      <p:sp>
        <p:nvSpPr>
          <p:cNvPr id="12" name="Picture Placeholder 2"/>
          <p:cNvSpPr>
            <a:spLocks noGrp="1"/>
          </p:cNvSpPr>
          <p:nvPr>
            <p:ph type="pic" sz="quarter" idx="20"/>
          </p:nvPr>
        </p:nvSpPr>
        <p:spPr>
          <a:xfrm>
            <a:off x="13563599" y="6438106"/>
            <a:ext cx="3466097" cy="2475706"/>
          </a:xfrm>
          <a:prstGeom prst="rect">
            <a:avLst/>
          </a:prstGeom>
        </p:spPr>
        <p:txBody>
          <a:bodyPr/>
          <a:lstStyle/>
          <a:p>
            <a:endParaRPr lang="en-US" dirty="0"/>
          </a:p>
        </p:txBody>
      </p:sp>
    </p:spTree>
    <p:extLst>
      <p:ext uri="{BB962C8B-B14F-4D97-AF65-F5344CB8AC3E}">
        <p14:creationId xmlns:p14="http://schemas.microsoft.com/office/powerpoint/2010/main" val="370960871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32007" y="-721895"/>
            <a:ext cx="11502190" cy="11502190"/>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98611794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5734330"/>
            <a:ext cx="18288000" cy="45542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Прямоугольник 13"/>
          <p:cNvSpPr/>
          <p:nvPr userDrawn="1"/>
        </p:nvSpPr>
        <p:spPr>
          <a:xfrm>
            <a:off x="2972989" y="9722574"/>
            <a:ext cx="336952" cy="246221"/>
          </a:xfrm>
          <a:prstGeom prst="rect">
            <a:avLst/>
          </a:prstGeom>
        </p:spPr>
        <p:txBody>
          <a:bodyPr wrap="none">
            <a:spAutoFit/>
          </a:bodyPr>
          <a:lstStyle/>
          <a:p>
            <a:pPr algn="ctr"/>
            <a:fld id="{149B6D55-4680-4DC5-B665-330CCBA60EFE}" type="slidenum">
              <a:rPr lang="ru-RU" sz="1000" b="1" baseline="0" smtClean="0">
                <a:solidFill>
                  <a:schemeClr val="tx1">
                    <a:lumMod val="65000"/>
                    <a:lumOff val="35000"/>
                  </a:schemeClr>
                </a:solidFill>
                <a:latin typeface="+mj-lt"/>
                <a:ea typeface="Karla" pitchFamily="2" charset="0"/>
                <a:cs typeface="Poppins Light" panose="02000000000000000000" pitchFamily="2" charset="0"/>
              </a:rPr>
              <a:pPr algn="ctr"/>
              <a:t>‹#›</a:t>
            </a:fld>
            <a:endParaRPr lang="ru-RU" sz="1400" b="1" baseline="0" dirty="0">
              <a:solidFill>
                <a:schemeClr val="tx1">
                  <a:lumMod val="65000"/>
                  <a:lumOff val="35000"/>
                </a:schemeClr>
              </a:solidFill>
              <a:latin typeface="+mj-lt"/>
              <a:ea typeface="Karla" pitchFamily="2" charset="0"/>
              <a:cs typeface="Poppins Light" panose="02000000000000000000" pitchFamily="2" charset="0"/>
            </a:endParaRPr>
          </a:p>
        </p:txBody>
      </p:sp>
      <p:sp>
        <p:nvSpPr>
          <p:cNvPr id="5" name="Подзаголовок 2"/>
          <p:cNvSpPr txBox="1">
            <a:spLocks/>
          </p:cNvSpPr>
          <p:nvPr userDrawn="1"/>
        </p:nvSpPr>
        <p:spPr>
          <a:xfrm>
            <a:off x="1120782" y="9670220"/>
            <a:ext cx="2035263"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Bef>
                <a:spcPts val="0"/>
              </a:spcBef>
              <a:buNone/>
            </a:pPr>
            <a:r>
              <a:rPr lang="en-US" sz="1000" b="1" dirty="0">
                <a:solidFill>
                  <a:schemeClr val="tx1">
                    <a:lumMod val="65000"/>
                    <a:lumOff val="35000"/>
                  </a:schemeClr>
                </a:solidFill>
                <a:latin typeface="+mj-lt"/>
                <a:ea typeface="Karla" pitchFamily="2" charset="0"/>
                <a:cs typeface="Poppins Light" panose="02000000000000000000" pitchFamily="2" charset="0"/>
              </a:rPr>
              <a:t>COMPANY</a:t>
            </a:r>
            <a:r>
              <a:rPr lang="en-US" sz="1000" b="1" baseline="0" dirty="0">
                <a:solidFill>
                  <a:schemeClr val="tx1">
                    <a:lumMod val="65000"/>
                    <a:lumOff val="35000"/>
                  </a:schemeClr>
                </a:solidFill>
                <a:latin typeface="+mj-lt"/>
                <a:ea typeface="Karla" pitchFamily="2" charset="0"/>
                <a:cs typeface="Poppins Light" panose="02000000000000000000" pitchFamily="2" charset="0"/>
              </a:rPr>
              <a:t> PRESENTATION    </a:t>
            </a:r>
            <a:r>
              <a:rPr lang="en-US" sz="1000" baseline="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rPr>
              <a:t>|</a:t>
            </a:r>
            <a:endParaRPr lang="en-US" sz="100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endParaRPr>
          </a:p>
        </p:txBody>
      </p:sp>
      <p:sp>
        <p:nvSpPr>
          <p:cNvPr id="6" name="Подзаголовок 2"/>
          <p:cNvSpPr txBox="1">
            <a:spLocks/>
          </p:cNvSpPr>
          <p:nvPr userDrawn="1"/>
        </p:nvSpPr>
        <p:spPr>
          <a:xfrm>
            <a:off x="13815563" y="965062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200" b="0" dirty="0">
                <a:solidFill>
                  <a:schemeClr val="tx1">
                    <a:lumMod val="65000"/>
                    <a:lumOff val="35000"/>
                  </a:schemeClr>
                </a:solidFill>
                <a:latin typeface="+mn-lt"/>
                <a:ea typeface="Karla" pitchFamily="2" charset="0"/>
                <a:cs typeface="Poppins Light" panose="02000000000000000000" pitchFamily="2" charset="0"/>
              </a:rPr>
              <a:t>www.yourdomain.com</a:t>
            </a:r>
          </a:p>
        </p:txBody>
      </p:sp>
    </p:spTree>
    <p:extLst>
      <p:ext uri="{BB962C8B-B14F-4D97-AF65-F5344CB8AC3E}">
        <p14:creationId xmlns:p14="http://schemas.microsoft.com/office/powerpoint/2010/main" val="2504629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0" y="6438900"/>
            <a:ext cx="18288000" cy="38496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1238250" y="1276350"/>
            <a:ext cx="4514850" cy="6934200"/>
          </a:xfrm>
          <a:prstGeom prst="rect">
            <a:avLst/>
          </a:prstGeom>
        </p:spPr>
        <p:txBody>
          <a:bodyPr/>
          <a:lstStyle/>
          <a:p>
            <a:endParaRPr lang="en-US" dirty="0"/>
          </a:p>
        </p:txBody>
      </p:sp>
      <p:sp>
        <p:nvSpPr>
          <p:cNvPr id="6" name="Прямоугольник 13"/>
          <p:cNvSpPr/>
          <p:nvPr userDrawn="1"/>
        </p:nvSpPr>
        <p:spPr>
          <a:xfrm>
            <a:off x="2972989" y="9722574"/>
            <a:ext cx="336952" cy="246221"/>
          </a:xfrm>
          <a:prstGeom prst="rect">
            <a:avLst/>
          </a:prstGeom>
        </p:spPr>
        <p:txBody>
          <a:bodyPr wrap="none">
            <a:spAutoFit/>
          </a:bodyPr>
          <a:lstStyle/>
          <a:p>
            <a:pPr algn="ctr"/>
            <a:fld id="{149B6D55-4680-4DC5-B665-330CCBA60EFE}" type="slidenum">
              <a:rPr lang="ru-RU" sz="1000" b="1" baseline="0" smtClean="0">
                <a:solidFill>
                  <a:schemeClr val="tx1">
                    <a:lumMod val="65000"/>
                    <a:lumOff val="35000"/>
                  </a:schemeClr>
                </a:solidFill>
                <a:latin typeface="+mj-lt"/>
                <a:ea typeface="Karla" pitchFamily="2" charset="0"/>
                <a:cs typeface="Poppins Light" panose="02000000000000000000" pitchFamily="2" charset="0"/>
              </a:rPr>
              <a:pPr algn="ctr"/>
              <a:t>‹#›</a:t>
            </a:fld>
            <a:endParaRPr lang="ru-RU" sz="1400" b="1" baseline="0" dirty="0">
              <a:solidFill>
                <a:schemeClr val="tx1">
                  <a:lumMod val="65000"/>
                  <a:lumOff val="35000"/>
                </a:schemeClr>
              </a:solidFill>
              <a:latin typeface="+mj-lt"/>
              <a:ea typeface="Karla" pitchFamily="2" charset="0"/>
              <a:cs typeface="Poppins Light" panose="02000000000000000000" pitchFamily="2" charset="0"/>
            </a:endParaRPr>
          </a:p>
        </p:txBody>
      </p:sp>
      <p:sp>
        <p:nvSpPr>
          <p:cNvPr id="7" name="Подзаголовок 2"/>
          <p:cNvSpPr txBox="1">
            <a:spLocks/>
          </p:cNvSpPr>
          <p:nvPr userDrawn="1"/>
        </p:nvSpPr>
        <p:spPr>
          <a:xfrm>
            <a:off x="1120782" y="9670220"/>
            <a:ext cx="2035263"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Bef>
                <a:spcPts val="0"/>
              </a:spcBef>
              <a:buNone/>
            </a:pPr>
            <a:r>
              <a:rPr lang="en-US" sz="1000" b="1" dirty="0">
                <a:solidFill>
                  <a:schemeClr val="tx1">
                    <a:lumMod val="65000"/>
                    <a:lumOff val="35000"/>
                  </a:schemeClr>
                </a:solidFill>
                <a:latin typeface="+mj-lt"/>
                <a:ea typeface="Karla" pitchFamily="2" charset="0"/>
                <a:cs typeface="Poppins Light" panose="02000000000000000000" pitchFamily="2" charset="0"/>
              </a:rPr>
              <a:t>COMPANY</a:t>
            </a:r>
            <a:r>
              <a:rPr lang="en-US" sz="1000" b="1" baseline="0" dirty="0">
                <a:solidFill>
                  <a:schemeClr val="tx1">
                    <a:lumMod val="65000"/>
                    <a:lumOff val="35000"/>
                  </a:schemeClr>
                </a:solidFill>
                <a:latin typeface="+mj-lt"/>
                <a:ea typeface="Karla" pitchFamily="2" charset="0"/>
                <a:cs typeface="Poppins Light" panose="02000000000000000000" pitchFamily="2" charset="0"/>
              </a:rPr>
              <a:t> PRESENTATION    </a:t>
            </a:r>
            <a:r>
              <a:rPr lang="en-US" sz="1000" baseline="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rPr>
              <a:t>|</a:t>
            </a:r>
            <a:endParaRPr lang="en-US" sz="1000" dirty="0">
              <a:solidFill>
                <a:schemeClr val="tx1">
                  <a:lumMod val="65000"/>
                  <a:lumOff val="35000"/>
                </a:schemeClr>
              </a:solidFill>
              <a:latin typeface="Poppins Light" panose="02000000000000000000" pitchFamily="2" charset="0"/>
              <a:ea typeface="Karla" pitchFamily="2" charset="0"/>
              <a:cs typeface="Poppins Light" panose="02000000000000000000" pitchFamily="2" charset="0"/>
            </a:endParaRPr>
          </a:p>
        </p:txBody>
      </p:sp>
      <p:sp>
        <p:nvSpPr>
          <p:cNvPr id="8" name="Подзаголовок 2"/>
          <p:cNvSpPr txBox="1">
            <a:spLocks/>
          </p:cNvSpPr>
          <p:nvPr userDrawn="1"/>
        </p:nvSpPr>
        <p:spPr>
          <a:xfrm>
            <a:off x="13815563" y="965062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200" b="0" dirty="0">
                <a:solidFill>
                  <a:schemeClr val="tx1">
                    <a:lumMod val="65000"/>
                    <a:lumOff val="35000"/>
                  </a:schemeClr>
                </a:solidFill>
                <a:latin typeface="+mn-lt"/>
                <a:ea typeface="Karla" pitchFamily="2" charset="0"/>
                <a:cs typeface="Poppins Light" panose="02000000000000000000" pitchFamily="2" charset="0"/>
              </a:rPr>
              <a:t>www.yourdomain.com</a:t>
            </a:r>
          </a:p>
        </p:txBody>
      </p:sp>
      <p:sp>
        <p:nvSpPr>
          <p:cNvPr id="9" name="Picture Placeholder 3"/>
          <p:cNvSpPr>
            <a:spLocks noGrp="1"/>
          </p:cNvSpPr>
          <p:nvPr>
            <p:ph type="pic" sz="quarter" idx="11"/>
          </p:nvPr>
        </p:nvSpPr>
        <p:spPr>
          <a:xfrm>
            <a:off x="6886575" y="5391150"/>
            <a:ext cx="2962275" cy="2819400"/>
          </a:xfrm>
          <a:prstGeom prst="rect">
            <a:avLst/>
          </a:prstGeom>
        </p:spPr>
        <p:txBody>
          <a:bodyPr/>
          <a:lstStyle/>
          <a:p>
            <a:endParaRPr lang="en-US" dirty="0"/>
          </a:p>
        </p:txBody>
      </p:sp>
      <p:sp>
        <p:nvSpPr>
          <p:cNvPr id="10" name="Picture Placeholder 3"/>
          <p:cNvSpPr>
            <a:spLocks noGrp="1"/>
          </p:cNvSpPr>
          <p:nvPr>
            <p:ph type="pic" sz="quarter" idx="12"/>
          </p:nvPr>
        </p:nvSpPr>
        <p:spPr>
          <a:xfrm>
            <a:off x="10372725" y="5391150"/>
            <a:ext cx="2962275" cy="2819400"/>
          </a:xfrm>
          <a:prstGeom prst="rect">
            <a:avLst/>
          </a:prstGeom>
        </p:spPr>
        <p:txBody>
          <a:bodyPr/>
          <a:lstStyle/>
          <a:p>
            <a:endParaRPr lang="en-US" dirty="0"/>
          </a:p>
        </p:txBody>
      </p:sp>
      <p:sp>
        <p:nvSpPr>
          <p:cNvPr id="11" name="Picture Placeholder 3"/>
          <p:cNvSpPr>
            <a:spLocks noGrp="1"/>
          </p:cNvSpPr>
          <p:nvPr>
            <p:ph type="pic" sz="quarter" idx="13"/>
          </p:nvPr>
        </p:nvSpPr>
        <p:spPr>
          <a:xfrm>
            <a:off x="13858875" y="5391150"/>
            <a:ext cx="2962275" cy="2819400"/>
          </a:xfrm>
          <a:prstGeom prst="rect">
            <a:avLst/>
          </a:prstGeom>
        </p:spPr>
        <p:txBody>
          <a:bodyPr/>
          <a:lstStyle/>
          <a:p>
            <a:endParaRPr lang="en-US" dirty="0"/>
          </a:p>
        </p:txBody>
      </p:sp>
    </p:spTree>
    <p:extLst>
      <p:ext uri="{BB962C8B-B14F-4D97-AF65-F5344CB8AC3E}">
        <p14:creationId xmlns:p14="http://schemas.microsoft.com/office/powerpoint/2010/main" val="257983823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611510" y="2266122"/>
            <a:ext cx="3220278" cy="5724939"/>
          </a:xfrm>
          <a:prstGeom prst="rect">
            <a:avLst/>
          </a:prstGeom>
        </p:spPr>
        <p:txBody>
          <a:bodyPr/>
          <a:lstStyle/>
          <a:p>
            <a:endParaRPr lang="en-US"/>
          </a:p>
        </p:txBody>
      </p:sp>
    </p:spTree>
    <p:extLst>
      <p:ext uri="{BB962C8B-B14F-4D97-AF65-F5344CB8AC3E}">
        <p14:creationId xmlns:p14="http://schemas.microsoft.com/office/powerpoint/2010/main" val="37351591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906000" y="0"/>
            <a:ext cx="8382000" cy="10288588"/>
          </a:xfrm>
          <a:prstGeom prst="rect">
            <a:avLst/>
          </a:prstGeom>
        </p:spPr>
        <p:txBody>
          <a:bodyPr/>
          <a:lstStyle/>
          <a:p>
            <a:endParaRPr lang="en-US" dirty="0"/>
          </a:p>
        </p:txBody>
      </p:sp>
    </p:spTree>
    <p:extLst>
      <p:ext uri="{BB962C8B-B14F-4D97-AF65-F5344CB8AC3E}">
        <p14:creationId xmlns:p14="http://schemas.microsoft.com/office/powerpoint/2010/main" val="458658596"/>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572126" y="3032125"/>
            <a:ext cx="6817812" cy="3786188"/>
          </a:xfrm>
          <a:prstGeom prst="rect">
            <a:avLst/>
          </a:prstGeom>
        </p:spPr>
        <p:txBody>
          <a:bodyPr/>
          <a:lstStyle/>
          <a:p>
            <a:endParaRPr lang="en-US"/>
          </a:p>
        </p:txBody>
      </p:sp>
    </p:spTree>
    <p:extLst>
      <p:ext uri="{BB962C8B-B14F-4D97-AF65-F5344CB8AC3E}">
        <p14:creationId xmlns:p14="http://schemas.microsoft.com/office/powerpoint/2010/main" val="7592370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57137" y="1892967"/>
            <a:ext cx="4844716" cy="6561221"/>
          </a:xfrm>
          <a:prstGeom prst="rect">
            <a:avLst/>
          </a:prstGeom>
        </p:spPr>
        <p:txBody>
          <a:bodyPr/>
          <a:lstStyle/>
          <a:p>
            <a:endParaRPr lang="en-US"/>
          </a:p>
        </p:txBody>
      </p:sp>
    </p:spTree>
    <p:extLst>
      <p:ext uri="{BB962C8B-B14F-4D97-AF65-F5344CB8AC3E}">
        <p14:creationId xmlns:p14="http://schemas.microsoft.com/office/powerpoint/2010/main" val="157561330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1200150" y="1486694"/>
            <a:ext cx="7696200" cy="7381786"/>
          </a:xfrm>
          <a:prstGeom prst="rect">
            <a:avLst/>
          </a:prstGeom>
        </p:spPr>
        <p:txBody>
          <a:bodyPr/>
          <a:lstStyle/>
          <a:p>
            <a:endParaRPr lang="en-US" dirty="0"/>
          </a:p>
        </p:txBody>
      </p:sp>
    </p:spTree>
    <p:extLst>
      <p:ext uri="{BB962C8B-B14F-4D97-AF65-F5344CB8AC3E}">
        <p14:creationId xmlns:p14="http://schemas.microsoft.com/office/powerpoint/2010/main" val="1001985834"/>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8896350" cy="10288588"/>
          </a:xfrm>
          <a:prstGeom prst="rect">
            <a:avLst/>
          </a:prstGeom>
        </p:spPr>
        <p:txBody>
          <a:bodyPr/>
          <a:lstStyle/>
          <a:p>
            <a:endParaRPr lang="en-US" dirty="0"/>
          </a:p>
        </p:txBody>
      </p:sp>
      <p:sp>
        <p:nvSpPr>
          <p:cNvPr id="11" name="Picture Placeholder 2"/>
          <p:cNvSpPr>
            <a:spLocks noGrp="1"/>
          </p:cNvSpPr>
          <p:nvPr>
            <p:ph type="pic" sz="quarter" idx="11"/>
          </p:nvPr>
        </p:nvSpPr>
        <p:spPr>
          <a:xfrm>
            <a:off x="10097502" y="1486694"/>
            <a:ext cx="3466097" cy="2475706"/>
          </a:xfrm>
          <a:prstGeom prst="rect">
            <a:avLst/>
          </a:prstGeom>
        </p:spPr>
        <p:txBody>
          <a:bodyPr/>
          <a:lstStyle/>
          <a:p>
            <a:endParaRPr lang="en-US" dirty="0"/>
          </a:p>
        </p:txBody>
      </p:sp>
      <p:sp>
        <p:nvSpPr>
          <p:cNvPr id="12" name="Picture Placeholder 2"/>
          <p:cNvSpPr>
            <a:spLocks noGrp="1"/>
          </p:cNvSpPr>
          <p:nvPr>
            <p:ph type="pic" sz="quarter" idx="12"/>
          </p:nvPr>
        </p:nvSpPr>
        <p:spPr>
          <a:xfrm>
            <a:off x="13563599" y="3962400"/>
            <a:ext cx="3466097" cy="2475706"/>
          </a:xfrm>
          <a:prstGeom prst="rect">
            <a:avLst/>
          </a:prstGeom>
        </p:spPr>
        <p:txBody>
          <a:bodyPr/>
          <a:lstStyle/>
          <a:p>
            <a:endParaRPr lang="en-US" dirty="0"/>
          </a:p>
        </p:txBody>
      </p:sp>
      <p:sp>
        <p:nvSpPr>
          <p:cNvPr id="13" name="Picture Placeholder 2"/>
          <p:cNvSpPr>
            <a:spLocks noGrp="1"/>
          </p:cNvSpPr>
          <p:nvPr>
            <p:ph type="pic" sz="quarter" idx="13"/>
          </p:nvPr>
        </p:nvSpPr>
        <p:spPr>
          <a:xfrm>
            <a:off x="10097502" y="6438106"/>
            <a:ext cx="3466097" cy="2475706"/>
          </a:xfrm>
          <a:prstGeom prst="rect">
            <a:avLst/>
          </a:prstGeom>
        </p:spPr>
        <p:txBody>
          <a:bodyPr/>
          <a:lstStyle/>
          <a:p>
            <a:endParaRPr lang="en-US" dirty="0"/>
          </a:p>
        </p:txBody>
      </p:sp>
    </p:spTree>
    <p:extLst>
      <p:ext uri="{BB962C8B-B14F-4D97-AF65-F5344CB8AC3E}">
        <p14:creationId xmlns:p14="http://schemas.microsoft.com/office/powerpoint/2010/main" val="36247355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28E1-CE36-4E8D-9B0C-6356C07E6BF0}"/>
              </a:ext>
            </a:extLst>
          </p:cNvPr>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87983184"/>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D6C1-8A8A-41FD-B072-22A88F641AF2}"/>
              </a:ext>
            </a:extLst>
          </p:cNvPr>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1637902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1163052" y="5143500"/>
            <a:ext cx="4742448" cy="3676650"/>
          </a:xfrm>
          <a:prstGeom prst="rect">
            <a:avLst/>
          </a:prstGeom>
        </p:spPr>
        <p:txBody>
          <a:bodyPr/>
          <a:lstStyle/>
          <a:p>
            <a:endParaRPr lang="en-US" dirty="0"/>
          </a:p>
        </p:txBody>
      </p:sp>
      <p:sp>
        <p:nvSpPr>
          <p:cNvPr id="8" name="Picture Placeholder 2"/>
          <p:cNvSpPr>
            <a:spLocks noGrp="1"/>
          </p:cNvSpPr>
          <p:nvPr>
            <p:ph type="pic" sz="quarter" idx="12"/>
          </p:nvPr>
        </p:nvSpPr>
        <p:spPr>
          <a:xfrm>
            <a:off x="6772776" y="5143500"/>
            <a:ext cx="4742448" cy="3676650"/>
          </a:xfrm>
          <a:prstGeom prst="rect">
            <a:avLst/>
          </a:prstGeom>
        </p:spPr>
        <p:txBody>
          <a:bodyPr/>
          <a:lstStyle/>
          <a:p>
            <a:endParaRPr lang="en-US" dirty="0"/>
          </a:p>
        </p:txBody>
      </p:sp>
      <p:sp>
        <p:nvSpPr>
          <p:cNvPr id="9" name="Picture Placeholder 2"/>
          <p:cNvSpPr>
            <a:spLocks noGrp="1"/>
          </p:cNvSpPr>
          <p:nvPr>
            <p:ph type="pic" sz="quarter" idx="13"/>
          </p:nvPr>
        </p:nvSpPr>
        <p:spPr>
          <a:xfrm>
            <a:off x="12382500" y="5143500"/>
            <a:ext cx="4742448" cy="3676650"/>
          </a:xfrm>
          <a:prstGeom prst="rect">
            <a:avLst/>
          </a:prstGeom>
        </p:spPr>
        <p:txBody>
          <a:bodyPr/>
          <a:lstStyle/>
          <a:p>
            <a:endParaRPr lang="en-US" dirty="0"/>
          </a:p>
        </p:txBody>
      </p:sp>
    </p:spTree>
    <p:extLst>
      <p:ext uri="{BB962C8B-B14F-4D97-AF65-F5344CB8AC3E}">
        <p14:creationId xmlns:p14="http://schemas.microsoft.com/office/powerpoint/2010/main" val="3368134762"/>
      </p:ext>
    </p:extLst>
  </p:cSld>
  <p:clrMapOvr>
    <a:masterClrMapping/>
  </p:clrMapOvr>
  <p:transition spd="slow">
    <p:push dir="u"/>
  </p:transition>
  <p:extLst mod="1">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0" y="2738438"/>
            <a:ext cx="78105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20200" y="2738438"/>
            <a:ext cx="7810500" cy="652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2/22/2019</a:t>
            </a:fld>
            <a:endParaRPr lang="en-US" dirty="0"/>
          </a:p>
        </p:txBody>
      </p:sp>
      <p:sp>
        <p:nvSpPr>
          <p:cNvPr id="6" name="Footer Placeholder 5"/>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32163089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5" y="547688"/>
            <a:ext cx="15773400" cy="198913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0475" y="3757613"/>
            <a:ext cx="7735888" cy="5527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9258300" y="3757613"/>
            <a:ext cx="7775575" cy="5527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2/22/2019</a:t>
            </a:fld>
            <a:endParaRPr lang="en-US" dirty="0"/>
          </a:p>
        </p:txBody>
      </p:sp>
      <p:sp>
        <p:nvSpPr>
          <p:cNvPr id="8" name="Footer Placeholder 7"/>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9" name="Slide Number Placeholder 8"/>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2033525758"/>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2/22/2019</a:t>
            </a:fld>
            <a:endParaRPr lang="en-US" dirty="0"/>
          </a:p>
        </p:txBody>
      </p:sp>
      <p:sp>
        <p:nvSpPr>
          <p:cNvPr id="4" name="Footer Placeholder 3"/>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40867278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41240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97168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5" y="685800"/>
            <a:ext cx="5897563" cy="24003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7775575" y="1481138"/>
            <a:ext cx="9258300" cy="7312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2/22/2019</a:t>
            </a:fld>
            <a:endParaRPr lang="en-US" dirty="0"/>
          </a:p>
        </p:txBody>
      </p:sp>
      <p:sp>
        <p:nvSpPr>
          <p:cNvPr id="6" name="Footer Placeholder 5"/>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1686859497"/>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5" y="685800"/>
            <a:ext cx="5897563" cy="24003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7775575" y="1481138"/>
            <a:ext cx="9258300" cy="7312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2/22/2019</a:t>
            </a:fld>
            <a:endParaRPr lang="en-US" dirty="0"/>
          </a:p>
        </p:txBody>
      </p:sp>
      <p:sp>
        <p:nvSpPr>
          <p:cNvPr id="6" name="Footer Placeholder 5"/>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2828713228"/>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8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2/22/2019</a:t>
            </a:fld>
            <a:endParaRPr lang="en-US" dirty="0"/>
          </a:p>
        </p:txBody>
      </p:sp>
      <p:sp>
        <p:nvSpPr>
          <p:cNvPr id="5" name="Footer Placeholder 4"/>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2154805104"/>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85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77650" cy="87185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6113"/>
            <a:ext cx="4114800" cy="547687"/>
          </a:xfrm>
          <a:prstGeom prst="rect">
            <a:avLst/>
          </a:prstGeom>
        </p:spPr>
        <p:txBody>
          <a:bodyPr/>
          <a:lstStyle/>
          <a:p>
            <a:fld id="{243B1229-1D52-4265-97AD-40E365900406}" type="datetimeFigureOut">
              <a:rPr lang="en-US" smtClean="0"/>
              <a:t>2/22/2019</a:t>
            </a:fld>
            <a:endParaRPr lang="en-US" dirty="0"/>
          </a:p>
        </p:txBody>
      </p:sp>
      <p:sp>
        <p:nvSpPr>
          <p:cNvPr id="5" name="Footer Placeholder 4"/>
          <p:cNvSpPr>
            <a:spLocks noGrp="1"/>
          </p:cNvSpPr>
          <p:nvPr>
            <p:ph type="ftr" sz="quarter" idx="11"/>
          </p:nvPr>
        </p:nvSpPr>
        <p:spPr>
          <a:xfrm>
            <a:off x="6057900" y="9536113"/>
            <a:ext cx="6172200" cy="5476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12915900" y="9536113"/>
            <a:ext cx="4114800" cy="547687"/>
          </a:xfrm>
          <a:prstGeom prst="rect">
            <a:avLst/>
          </a:prstGeom>
        </p:spPr>
        <p:txBody>
          <a:bodyPr/>
          <a:lstStyle/>
          <a:p>
            <a:fld id="{47CC6391-E5AA-4B2F-B19C-1C030F29CA39}" type="slidenum">
              <a:rPr lang="en-US" smtClean="0"/>
              <a:t>‹#›</a:t>
            </a:fld>
            <a:endParaRPr lang="en-US" dirty="0"/>
          </a:p>
        </p:txBody>
      </p:sp>
    </p:spTree>
    <p:extLst>
      <p:ext uri="{BB962C8B-B14F-4D97-AF65-F5344CB8AC3E}">
        <p14:creationId xmlns:p14="http://schemas.microsoft.com/office/powerpoint/2010/main" val="18482646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1200150" y="52578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3" name="Picture Placeholder 12"/>
          <p:cNvSpPr>
            <a:spLocks noGrp="1"/>
          </p:cNvSpPr>
          <p:nvPr>
            <p:ph type="pic" sz="quarter" idx="12"/>
          </p:nvPr>
        </p:nvSpPr>
        <p:spPr>
          <a:xfrm>
            <a:off x="5162550" y="12954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4" name="Picture Placeholder 13"/>
          <p:cNvSpPr>
            <a:spLocks noGrp="1"/>
          </p:cNvSpPr>
          <p:nvPr>
            <p:ph type="pic" sz="quarter" idx="13"/>
          </p:nvPr>
        </p:nvSpPr>
        <p:spPr>
          <a:xfrm>
            <a:off x="5162550" y="52578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5" name="Picture Placeholder 14"/>
          <p:cNvSpPr>
            <a:spLocks noGrp="1"/>
          </p:cNvSpPr>
          <p:nvPr>
            <p:ph type="pic" sz="quarter" idx="14"/>
          </p:nvPr>
        </p:nvSpPr>
        <p:spPr>
          <a:xfrm>
            <a:off x="9124950" y="1295400"/>
            <a:ext cx="3638550" cy="75628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6" name="Picture Placeholder 15"/>
          <p:cNvSpPr>
            <a:spLocks noGrp="1"/>
          </p:cNvSpPr>
          <p:nvPr>
            <p:ph type="pic" sz="quarter" idx="15"/>
          </p:nvPr>
        </p:nvSpPr>
        <p:spPr>
          <a:xfrm>
            <a:off x="13087350" y="12954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87247149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Picture Placeholder 11"/>
          <p:cNvSpPr>
            <a:spLocks noGrp="1"/>
          </p:cNvSpPr>
          <p:nvPr>
            <p:ph type="pic" sz="quarter" idx="11"/>
          </p:nvPr>
        </p:nvSpPr>
        <p:spPr>
          <a:xfrm>
            <a:off x="1200150" y="52578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4" name="Picture Placeholder 12"/>
          <p:cNvSpPr>
            <a:spLocks noGrp="1"/>
          </p:cNvSpPr>
          <p:nvPr>
            <p:ph type="pic" sz="quarter" idx="12"/>
          </p:nvPr>
        </p:nvSpPr>
        <p:spPr>
          <a:xfrm>
            <a:off x="5162550" y="12954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
        <p:nvSpPr>
          <p:cNvPr id="11" name="Freeform 10"/>
          <p:cNvSpPr>
            <a:spLocks noGrp="1"/>
          </p:cNvSpPr>
          <p:nvPr>
            <p:ph type="pic" sz="quarter" idx="14"/>
          </p:nvPr>
        </p:nvSpPr>
        <p:spPr>
          <a:xfrm>
            <a:off x="9124950" y="1263650"/>
            <a:ext cx="7927806" cy="7562516"/>
          </a:xfrm>
          <a:custGeom>
            <a:avLst/>
            <a:gdLst>
              <a:gd name="connsiteX0" fmla="*/ 199750 w 7927806"/>
              <a:gd name="connsiteY0" fmla="*/ 0 h 7562516"/>
              <a:gd name="connsiteX1" fmla="*/ 7728058 w 7927806"/>
              <a:gd name="connsiteY1" fmla="*/ 0 h 7562516"/>
              <a:gd name="connsiteX2" fmla="*/ 7765668 w 7927806"/>
              <a:gd name="connsiteY2" fmla="*/ 3792 h 7562516"/>
              <a:gd name="connsiteX3" fmla="*/ 7927806 w 7927806"/>
              <a:gd name="connsiteY3" fmla="*/ 202729 h 7562516"/>
              <a:gd name="connsiteX4" fmla="*/ 7927806 w 7927806"/>
              <a:gd name="connsiteY4" fmla="*/ 7359453 h 7562516"/>
              <a:gd name="connsiteX5" fmla="*/ 7724744 w 7927806"/>
              <a:gd name="connsiteY5" fmla="*/ 7562516 h 7562516"/>
              <a:gd name="connsiteX6" fmla="*/ 203063 w 7927806"/>
              <a:gd name="connsiteY6" fmla="*/ 7562516 h 7562516"/>
              <a:gd name="connsiteX7" fmla="*/ 0 w 7927806"/>
              <a:gd name="connsiteY7" fmla="*/ 7359453 h 7562516"/>
              <a:gd name="connsiteX8" fmla="*/ 0 w 7927806"/>
              <a:gd name="connsiteY8" fmla="*/ 202729 h 7562516"/>
              <a:gd name="connsiteX9" fmla="*/ 162139 w 7927806"/>
              <a:gd name="connsiteY9" fmla="*/ 3792 h 756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7806" h="7562516">
                <a:moveTo>
                  <a:pt x="199750" y="0"/>
                </a:moveTo>
                <a:lnTo>
                  <a:pt x="7728058" y="0"/>
                </a:lnTo>
                <a:lnTo>
                  <a:pt x="7765668" y="3792"/>
                </a:lnTo>
                <a:cubicBezTo>
                  <a:pt x="7858202" y="22726"/>
                  <a:pt x="7927806" y="104599"/>
                  <a:pt x="7927806" y="202729"/>
                </a:cubicBezTo>
                <a:lnTo>
                  <a:pt x="7927806" y="7359453"/>
                </a:lnTo>
                <a:cubicBezTo>
                  <a:pt x="7927806" y="7471602"/>
                  <a:pt x="7836894" y="7562516"/>
                  <a:pt x="7724744" y="7562516"/>
                </a:cubicBezTo>
                <a:lnTo>
                  <a:pt x="203063" y="7562516"/>
                </a:lnTo>
                <a:cubicBezTo>
                  <a:pt x="90914" y="7562516"/>
                  <a:pt x="0" y="7471602"/>
                  <a:pt x="0" y="7359453"/>
                </a:cubicBezTo>
                <a:lnTo>
                  <a:pt x="0" y="202729"/>
                </a:lnTo>
                <a:cubicBezTo>
                  <a:pt x="0" y="104599"/>
                  <a:pt x="69606" y="22726"/>
                  <a:pt x="162139" y="3792"/>
                </a:cubicBezTo>
                <a:close/>
              </a:path>
            </a:pathLst>
          </a:custGeom>
        </p:spPr>
        <p:txBody>
          <a:bodyPr wrap="square">
            <a:noAutofit/>
          </a:bodyPr>
          <a:lstStyle/>
          <a:p>
            <a:endParaRPr lang="en-US"/>
          </a:p>
        </p:txBody>
      </p:sp>
      <p:sp>
        <p:nvSpPr>
          <p:cNvPr id="12" name="Picture Placeholder 12"/>
          <p:cNvSpPr>
            <a:spLocks noGrp="1"/>
          </p:cNvSpPr>
          <p:nvPr>
            <p:ph type="pic" sz="quarter" idx="15"/>
          </p:nvPr>
        </p:nvSpPr>
        <p:spPr>
          <a:xfrm>
            <a:off x="5162550" y="5257800"/>
            <a:ext cx="3638550" cy="3600450"/>
          </a:xfrm>
          <a:custGeom>
            <a:avLst/>
            <a:gdLst>
              <a:gd name="connsiteX0" fmla="*/ 200041 w 3638550"/>
              <a:gd name="connsiteY0" fmla="*/ 0 h 3600450"/>
              <a:gd name="connsiteX1" fmla="*/ 3438509 w 3638550"/>
              <a:gd name="connsiteY1" fmla="*/ 0 h 3600450"/>
              <a:gd name="connsiteX2" fmla="*/ 3638550 w 3638550"/>
              <a:gd name="connsiteY2" fmla="*/ 200041 h 3600450"/>
              <a:gd name="connsiteX3" fmla="*/ 3638550 w 3638550"/>
              <a:gd name="connsiteY3" fmla="*/ 3400409 h 3600450"/>
              <a:gd name="connsiteX4" fmla="*/ 3438509 w 3638550"/>
              <a:gd name="connsiteY4" fmla="*/ 3600450 h 3600450"/>
              <a:gd name="connsiteX5" fmla="*/ 200041 w 3638550"/>
              <a:gd name="connsiteY5" fmla="*/ 3600450 h 3600450"/>
              <a:gd name="connsiteX6" fmla="*/ 0 w 3638550"/>
              <a:gd name="connsiteY6" fmla="*/ 3400409 h 3600450"/>
              <a:gd name="connsiteX7" fmla="*/ 0 w 3638550"/>
              <a:gd name="connsiteY7" fmla="*/ 200041 h 3600450"/>
              <a:gd name="connsiteX8" fmla="*/ 200041 w 3638550"/>
              <a:gd name="connsiteY8"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550" h="3600450">
                <a:moveTo>
                  <a:pt x="200041" y="0"/>
                </a:moveTo>
                <a:lnTo>
                  <a:pt x="3438509" y="0"/>
                </a:lnTo>
                <a:cubicBezTo>
                  <a:pt x="3548989" y="0"/>
                  <a:pt x="3638550" y="89561"/>
                  <a:pt x="3638550" y="200041"/>
                </a:cubicBezTo>
                <a:lnTo>
                  <a:pt x="3638550" y="3400409"/>
                </a:lnTo>
                <a:cubicBezTo>
                  <a:pt x="3638550" y="3510889"/>
                  <a:pt x="3548989" y="3600450"/>
                  <a:pt x="3438509" y="3600450"/>
                </a:cubicBezTo>
                <a:lnTo>
                  <a:pt x="200041" y="3600450"/>
                </a:lnTo>
                <a:cubicBezTo>
                  <a:pt x="89561" y="3600450"/>
                  <a:pt x="0" y="3510889"/>
                  <a:pt x="0" y="3400409"/>
                </a:cubicBezTo>
                <a:lnTo>
                  <a:pt x="0" y="200041"/>
                </a:lnTo>
                <a:cubicBezTo>
                  <a:pt x="0" y="89561"/>
                  <a:pt x="89561" y="0"/>
                  <a:pt x="200041"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5956292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Рисунок 3"/>
          <p:cNvSpPr>
            <a:spLocks noGrp="1"/>
          </p:cNvSpPr>
          <p:nvPr>
            <p:ph type="pic" sz="quarter" idx="10"/>
          </p:nvPr>
        </p:nvSpPr>
        <p:spPr>
          <a:xfrm>
            <a:off x="1443788" y="3383625"/>
            <a:ext cx="3874169" cy="3450312"/>
          </a:xfrm>
          <a:prstGeom prst="rect">
            <a:avLst/>
          </a:prstGeom>
        </p:spPr>
        <p:txBody>
          <a:bodyPr/>
          <a:lstStyle/>
          <a:p>
            <a:endParaRPr lang="ru-RU" dirty="0"/>
          </a:p>
        </p:txBody>
      </p:sp>
      <p:sp>
        <p:nvSpPr>
          <p:cNvPr id="11" name="Рисунок 3"/>
          <p:cNvSpPr>
            <a:spLocks noGrp="1"/>
          </p:cNvSpPr>
          <p:nvPr>
            <p:ph type="pic" sz="quarter" idx="12"/>
          </p:nvPr>
        </p:nvSpPr>
        <p:spPr>
          <a:xfrm>
            <a:off x="9192126" y="3383625"/>
            <a:ext cx="3874169" cy="3450312"/>
          </a:xfrm>
          <a:prstGeom prst="rect">
            <a:avLst/>
          </a:prstGeom>
        </p:spPr>
        <p:txBody>
          <a:bodyPr/>
          <a:lstStyle/>
          <a:p>
            <a:endParaRPr lang="ru-RU" dirty="0"/>
          </a:p>
        </p:txBody>
      </p:sp>
    </p:spTree>
    <p:extLst>
      <p:ext uri="{BB962C8B-B14F-4D97-AF65-F5344CB8AC3E}">
        <p14:creationId xmlns:p14="http://schemas.microsoft.com/office/powerpoint/2010/main" val="149672964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Рисунок 3"/>
          <p:cNvSpPr>
            <a:spLocks noGrp="1"/>
          </p:cNvSpPr>
          <p:nvPr>
            <p:ph type="pic" sz="quarter" idx="10"/>
          </p:nvPr>
        </p:nvSpPr>
        <p:spPr>
          <a:xfrm>
            <a:off x="1443788" y="3383625"/>
            <a:ext cx="3874169" cy="3450312"/>
          </a:xfrm>
          <a:prstGeom prst="rect">
            <a:avLst/>
          </a:prstGeom>
        </p:spPr>
        <p:txBody>
          <a:bodyPr/>
          <a:lstStyle/>
          <a:p>
            <a:endParaRPr lang="ru-RU" dirty="0"/>
          </a:p>
        </p:txBody>
      </p:sp>
      <p:sp>
        <p:nvSpPr>
          <p:cNvPr id="4" name="Рисунок 3"/>
          <p:cNvSpPr>
            <a:spLocks noGrp="1"/>
          </p:cNvSpPr>
          <p:nvPr>
            <p:ph type="pic" sz="quarter" idx="12"/>
          </p:nvPr>
        </p:nvSpPr>
        <p:spPr>
          <a:xfrm>
            <a:off x="9192126" y="3383625"/>
            <a:ext cx="3874169" cy="3450312"/>
          </a:xfrm>
          <a:prstGeom prst="rect">
            <a:avLst/>
          </a:prstGeom>
        </p:spPr>
        <p:txBody>
          <a:bodyPr/>
          <a:lstStyle/>
          <a:p>
            <a:endParaRPr lang="ru-RU" dirty="0"/>
          </a:p>
        </p:txBody>
      </p:sp>
      <p:sp>
        <p:nvSpPr>
          <p:cNvPr id="5" name="Рисунок 3"/>
          <p:cNvSpPr>
            <a:spLocks noGrp="1"/>
          </p:cNvSpPr>
          <p:nvPr>
            <p:ph type="pic" sz="quarter" idx="13"/>
          </p:nvPr>
        </p:nvSpPr>
        <p:spPr>
          <a:xfrm>
            <a:off x="5317957" y="3383625"/>
            <a:ext cx="3874169" cy="3450312"/>
          </a:xfrm>
          <a:prstGeom prst="rect">
            <a:avLst/>
          </a:prstGeom>
        </p:spPr>
        <p:txBody>
          <a:bodyPr/>
          <a:lstStyle/>
          <a:p>
            <a:endParaRPr lang="ru-RU" dirty="0"/>
          </a:p>
        </p:txBody>
      </p:sp>
    </p:spTree>
    <p:extLst>
      <p:ext uri="{BB962C8B-B14F-4D97-AF65-F5344CB8AC3E}">
        <p14:creationId xmlns:p14="http://schemas.microsoft.com/office/powerpoint/2010/main" val="426399426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Рисунок 9"/>
          <p:cNvSpPr>
            <a:spLocks noGrp="1"/>
          </p:cNvSpPr>
          <p:nvPr>
            <p:ph type="pic" sz="quarter" idx="10"/>
          </p:nvPr>
        </p:nvSpPr>
        <p:spPr>
          <a:xfrm>
            <a:off x="0" y="0"/>
            <a:ext cx="18288000" cy="7194884"/>
          </a:xfrm>
          <a:prstGeom prst="rect">
            <a:avLst/>
          </a:prstGeom>
        </p:spPr>
        <p:txBody>
          <a:bodyPr/>
          <a:lstStyle/>
          <a:p>
            <a:endParaRPr lang="ru-RU" dirty="0"/>
          </a:p>
        </p:txBody>
      </p:sp>
    </p:spTree>
    <p:extLst>
      <p:ext uri="{BB962C8B-B14F-4D97-AF65-F5344CB8AC3E}">
        <p14:creationId xmlns:p14="http://schemas.microsoft.com/office/powerpoint/2010/main" val="27503179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13"/>
          <p:cNvSpPr/>
          <p:nvPr userDrawn="1"/>
        </p:nvSpPr>
        <p:spPr>
          <a:xfrm>
            <a:off x="2972989" y="9722574"/>
            <a:ext cx="336952" cy="246221"/>
          </a:xfrm>
          <a:prstGeom prst="rect">
            <a:avLst/>
          </a:prstGeom>
        </p:spPr>
        <p:txBody>
          <a:bodyPr wrap="none">
            <a:spAutoFit/>
          </a:bodyPr>
          <a:lstStyle/>
          <a:p>
            <a:pPr algn="ctr"/>
            <a:fld id="{149B6D55-4680-4DC5-B665-330CCBA60EFE}" type="slidenum">
              <a:rPr lang="ru-RU" sz="1000" b="1" baseline="0" smtClean="0">
                <a:solidFill>
                  <a:schemeClr val="tx1">
                    <a:lumMod val="75000"/>
                    <a:lumOff val="25000"/>
                  </a:schemeClr>
                </a:solidFill>
                <a:latin typeface="+mj-lt"/>
                <a:ea typeface="Karla" pitchFamily="2" charset="0"/>
                <a:cs typeface="Poppins Light" panose="02000000000000000000" pitchFamily="2" charset="0"/>
              </a:rPr>
              <a:pPr algn="ctr"/>
              <a:t>‹#›</a:t>
            </a:fld>
            <a:endParaRPr lang="ru-RU" sz="1400" b="1" baseline="0" dirty="0">
              <a:solidFill>
                <a:schemeClr val="tx1">
                  <a:lumMod val="75000"/>
                  <a:lumOff val="25000"/>
                </a:schemeClr>
              </a:solidFill>
              <a:latin typeface="+mj-lt"/>
              <a:ea typeface="Karla" pitchFamily="2" charset="0"/>
              <a:cs typeface="Poppins Light" panose="02000000000000000000" pitchFamily="2" charset="0"/>
            </a:endParaRPr>
          </a:p>
        </p:txBody>
      </p:sp>
      <p:sp>
        <p:nvSpPr>
          <p:cNvPr id="8" name="Подзаголовок 2"/>
          <p:cNvSpPr txBox="1">
            <a:spLocks/>
          </p:cNvSpPr>
          <p:nvPr userDrawn="1"/>
        </p:nvSpPr>
        <p:spPr>
          <a:xfrm>
            <a:off x="779228" y="9670220"/>
            <a:ext cx="2376817" cy="315373"/>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Bef>
                <a:spcPts val="0"/>
              </a:spcBef>
              <a:buNone/>
            </a:pPr>
            <a:r>
              <a:rPr lang="en-US" sz="1400" b="1" baseline="0" dirty="0">
                <a:solidFill>
                  <a:schemeClr val="tx1">
                    <a:lumMod val="75000"/>
                    <a:lumOff val="25000"/>
                  </a:schemeClr>
                </a:solidFill>
                <a:latin typeface="+mj-lt"/>
                <a:ea typeface="Karla" pitchFamily="2" charset="0"/>
                <a:cs typeface="Poppins Light" panose="02000000000000000000" pitchFamily="2" charset="0"/>
              </a:rPr>
              <a:t>@</a:t>
            </a:r>
            <a:r>
              <a:rPr lang="en-US" sz="1400" b="1" baseline="0" dirty="0" err="1">
                <a:solidFill>
                  <a:schemeClr val="tx1">
                    <a:lumMod val="75000"/>
                    <a:lumOff val="25000"/>
                  </a:schemeClr>
                </a:solidFill>
                <a:latin typeface="+mj-lt"/>
                <a:ea typeface="Karla" pitchFamily="2" charset="0"/>
                <a:cs typeface="Poppins Light" panose="02000000000000000000" pitchFamily="2" charset="0"/>
              </a:rPr>
              <a:t>CoherenceMed</a:t>
            </a:r>
            <a:r>
              <a:rPr lang="en-US" sz="1400" b="1" baseline="0" dirty="0">
                <a:solidFill>
                  <a:schemeClr val="tx1">
                    <a:lumMod val="75000"/>
                    <a:lumOff val="25000"/>
                  </a:schemeClr>
                </a:solidFill>
                <a:latin typeface="+mj-lt"/>
                <a:ea typeface="Karla" pitchFamily="2" charset="0"/>
                <a:cs typeface="Poppins Light" panose="02000000000000000000" pitchFamily="2" charset="0"/>
              </a:rPr>
              <a:t>  </a:t>
            </a:r>
            <a:endParaRPr lang="en-US" sz="1400" dirty="0">
              <a:solidFill>
                <a:schemeClr val="tx1">
                  <a:lumMod val="75000"/>
                  <a:lumOff val="25000"/>
                </a:schemeClr>
              </a:solidFill>
              <a:latin typeface="Poppins Light" panose="02000000000000000000" pitchFamily="2" charset="0"/>
              <a:ea typeface="Karla" pitchFamily="2" charset="0"/>
              <a:cs typeface="Poppins Light" panose="02000000000000000000" pitchFamily="2" charset="0"/>
            </a:endParaRPr>
          </a:p>
        </p:txBody>
      </p:sp>
      <p:sp>
        <p:nvSpPr>
          <p:cNvPr id="9" name="Подзаголовок 2"/>
          <p:cNvSpPr txBox="1">
            <a:spLocks/>
          </p:cNvSpPr>
          <p:nvPr userDrawn="1"/>
        </p:nvSpPr>
        <p:spPr>
          <a:xfrm>
            <a:off x="13815563" y="965062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400" b="0" dirty="0">
                <a:solidFill>
                  <a:schemeClr val="tx1">
                    <a:lumMod val="75000"/>
                    <a:lumOff val="25000"/>
                  </a:schemeClr>
                </a:solidFill>
                <a:latin typeface="+mn-lt"/>
                <a:ea typeface="Karla" pitchFamily="2" charset="0"/>
                <a:cs typeface="Poppins Light" panose="02000000000000000000" pitchFamily="2" charset="0"/>
              </a:rPr>
              <a:t>sharpindex.org</a:t>
            </a:r>
          </a:p>
        </p:txBody>
      </p:sp>
    </p:spTree>
    <p:extLst>
      <p:ext uri="{BB962C8B-B14F-4D97-AF65-F5344CB8AC3E}">
        <p14:creationId xmlns:p14="http://schemas.microsoft.com/office/powerpoint/2010/main" val="2044670857"/>
      </p:ext>
    </p:extLst>
  </p:cSld>
  <p:clrMap bg1="lt1" tx1="dk1" bg2="lt2" tx2="dk2" accent1="accent1" accent2="accent2" accent3="accent3" accent4="accent4" accent5="accent5" accent6="accent6" hlink="hlink" folHlink="folHlink"/>
  <p:sldLayoutIdLst>
    <p:sldLayoutId id="2147483650" r:id="rId1"/>
    <p:sldLayoutId id="2147483692" r:id="rId2"/>
    <p:sldLayoutId id="2147483649" r:id="rId3"/>
    <p:sldLayoutId id="2147483651" r:id="rId4"/>
    <p:sldLayoutId id="2147483652" r:id="rId5"/>
    <p:sldLayoutId id="2147483691" r:id="rId6"/>
    <p:sldLayoutId id="2147483653" r:id="rId7"/>
    <p:sldLayoutId id="2147483681" r:id="rId8"/>
    <p:sldLayoutId id="2147483654" r:id="rId9"/>
    <p:sldLayoutId id="2147483655" r:id="rId10"/>
    <p:sldLayoutId id="2147483656" r:id="rId11"/>
    <p:sldLayoutId id="2147483675" r:id="rId12"/>
    <p:sldLayoutId id="2147483657" r:id="rId13"/>
    <p:sldLayoutId id="2147483658" r:id="rId14"/>
    <p:sldLayoutId id="2147483659" r:id="rId15"/>
    <p:sldLayoutId id="2147483682" r:id="rId16"/>
    <p:sldLayoutId id="2147483680" r:id="rId17"/>
    <p:sldLayoutId id="2147483678" r:id="rId18"/>
    <p:sldLayoutId id="2147483683" r:id="rId19"/>
    <p:sldLayoutId id="2147483684" r:id="rId20"/>
    <p:sldLayoutId id="2147483676" r:id="rId21"/>
    <p:sldLayoutId id="2147483662" r:id="rId22"/>
    <p:sldLayoutId id="2147483679" r:id="rId23"/>
    <p:sldLayoutId id="2147483687" r:id="rId24"/>
    <p:sldLayoutId id="2147483693" r:id="rId25"/>
    <p:sldLayoutId id="2147483685" r:id="rId26"/>
    <p:sldLayoutId id="2147483661" r:id="rId27"/>
    <p:sldLayoutId id="2147483677" r:id="rId28"/>
    <p:sldLayoutId id="2147483688" r:id="rId29"/>
    <p:sldLayoutId id="2147483689" r:id="rId30"/>
    <p:sldLayoutId id="2147483690" r:id="rId31"/>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8288000" cy="102885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Прямоугольник 13"/>
          <p:cNvSpPr/>
          <p:nvPr userDrawn="1"/>
        </p:nvSpPr>
        <p:spPr>
          <a:xfrm>
            <a:off x="2972989" y="9722574"/>
            <a:ext cx="336952" cy="246221"/>
          </a:xfrm>
          <a:prstGeom prst="rect">
            <a:avLst/>
          </a:prstGeom>
        </p:spPr>
        <p:txBody>
          <a:bodyPr wrap="none">
            <a:spAutoFit/>
          </a:bodyPr>
          <a:lstStyle/>
          <a:p>
            <a:pPr algn="ctr"/>
            <a:fld id="{149B6D55-4680-4DC5-B665-330CCBA60EFE}" type="slidenum">
              <a:rPr lang="ru-RU" sz="1000" b="1" baseline="0" smtClean="0">
                <a:solidFill>
                  <a:schemeClr val="tx1">
                    <a:lumMod val="65000"/>
                    <a:lumOff val="35000"/>
                  </a:schemeClr>
                </a:solidFill>
                <a:latin typeface="+mj-lt"/>
                <a:ea typeface="Karla" pitchFamily="2" charset="0"/>
                <a:cs typeface="Poppins Light" panose="02000000000000000000" pitchFamily="2" charset="0"/>
              </a:rPr>
              <a:pPr algn="ctr"/>
              <a:t>‹#›</a:t>
            </a:fld>
            <a:endParaRPr lang="ru-RU" sz="1400" b="1" baseline="0" dirty="0">
              <a:solidFill>
                <a:schemeClr val="tx1">
                  <a:lumMod val="65000"/>
                  <a:lumOff val="35000"/>
                </a:schemeClr>
              </a:solidFill>
              <a:latin typeface="+mj-lt"/>
              <a:ea typeface="Karla" pitchFamily="2" charset="0"/>
              <a:cs typeface="Poppins Light" panose="02000000000000000000" pitchFamily="2" charset="0"/>
            </a:endParaRPr>
          </a:p>
        </p:txBody>
      </p:sp>
      <p:sp>
        <p:nvSpPr>
          <p:cNvPr id="9" name="Подзаголовок 2"/>
          <p:cNvSpPr txBox="1">
            <a:spLocks/>
          </p:cNvSpPr>
          <p:nvPr userDrawn="1"/>
        </p:nvSpPr>
        <p:spPr>
          <a:xfrm>
            <a:off x="1120782" y="9670220"/>
            <a:ext cx="2035263"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Bef>
                <a:spcPts val="0"/>
              </a:spcBef>
              <a:buNone/>
            </a:pPr>
            <a:r>
              <a:rPr lang="en-US" sz="1200" b="1" kern="1200" baseline="0" dirty="0">
                <a:solidFill>
                  <a:schemeClr val="bg1">
                    <a:lumMod val="95000"/>
                  </a:schemeClr>
                </a:solidFill>
                <a:latin typeface="+mn-lt"/>
                <a:ea typeface="Karla" pitchFamily="2" charset="0"/>
                <a:cs typeface="Poppins Light" panose="02000000000000000000" pitchFamily="2" charset="0"/>
              </a:rPr>
              <a:t>@</a:t>
            </a:r>
            <a:r>
              <a:rPr lang="en-US" sz="1200" b="1" kern="1200" baseline="0" dirty="0" err="1">
                <a:solidFill>
                  <a:schemeClr val="bg1">
                    <a:lumMod val="95000"/>
                  </a:schemeClr>
                </a:solidFill>
                <a:latin typeface="+mn-lt"/>
                <a:ea typeface="Karla" pitchFamily="2" charset="0"/>
                <a:cs typeface="Poppins Light" panose="02000000000000000000" pitchFamily="2" charset="0"/>
              </a:rPr>
              <a:t>Coherencemed</a:t>
            </a:r>
            <a:endParaRPr lang="en-US" sz="1200" dirty="0">
              <a:solidFill>
                <a:schemeClr val="bg1">
                  <a:lumMod val="95000"/>
                </a:schemeClr>
              </a:solidFill>
              <a:latin typeface="Poppins Light" panose="02000000000000000000" pitchFamily="2" charset="0"/>
              <a:ea typeface="Karla" pitchFamily="2" charset="0"/>
              <a:cs typeface="Poppins Light" panose="02000000000000000000" pitchFamily="2" charset="0"/>
            </a:endParaRPr>
          </a:p>
        </p:txBody>
      </p:sp>
      <p:sp>
        <p:nvSpPr>
          <p:cNvPr id="10" name="Подзаголовок 2"/>
          <p:cNvSpPr txBox="1">
            <a:spLocks/>
          </p:cNvSpPr>
          <p:nvPr userDrawn="1"/>
        </p:nvSpPr>
        <p:spPr>
          <a:xfrm>
            <a:off x="13815563" y="9650627"/>
            <a:ext cx="3360224" cy="334966"/>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spcBef>
                <a:spcPts val="0"/>
              </a:spcBef>
              <a:buNone/>
            </a:pPr>
            <a:r>
              <a:rPr lang="en-US" sz="1200" b="0" dirty="0">
                <a:solidFill>
                  <a:schemeClr val="bg1">
                    <a:lumMod val="95000"/>
                  </a:schemeClr>
                </a:solidFill>
                <a:latin typeface="+mn-lt"/>
                <a:ea typeface="Karla" pitchFamily="2" charset="0"/>
                <a:cs typeface="Poppins Light" panose="02000000000000000000" pitchFamily="2" charset="0"/>
              </a:rPr>
              <a:t>sharpindex.org</a:t>
            </a:r>
          </a:p>
        </p:txBody>
      </p:sp>
    </p:spTree>
    <p:extLst>
      <p:ext uri="{BB962C8B-B14F-4D97-AF65-F5344CB8AC3E}">
        <p14:creationId xmlns:p14="http://schemas.microsoft.com/office/powerpoint/2010/main" val="25882244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95" r:id="rId3"/>
    <p:sldLayoutId id="2147483694"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0.jp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35.jp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35.xml"/><Relationship Id="rId5" Type="http://schemas.openxmlformats.org/officeDocument/2006/relationships/image" Target="../media/image42.jpeg"/><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in/janaesharp"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png"/><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3.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146586A-72AD-4884-BE3C-97C944A7162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50523" b="11971"/>
          <a:stretch/>
        </p:blipFill>
        <p:spPr>
          <a:xfrm>
            <a:off x="0" y="0"/>
            <a:ext cx="18288000" cy="10288588"/>
          </a:xfrm>
        </p:spPr>
      </p:pic>
      <p:sp>
        <p:nvSpPr>
          <p:cNvPr id="5" name="Rectangle 4"/>
          <p:cNvSpPr/>
          <p:nvPr/>
        </p:nvSpPr>
        <p:spPr>
          <a:xfrm>
            <a:off x="0" y="0"/>
            <a:ext cx="18288000" cy="10288588"/>
          </a:xfrm>
          <a:prstGeom prst="rect">
            <a:avLst/>
          </a:prstGeom>
          <a:solidFill>
            <a:schemeClr val="tx1">
              <a:lumMod val="85000"/>
              <a:lumOff val="1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085724" y="3064343"/>
            <a:ext cx="10116553" cy="1272143"/>
          </a:xfrm>
          <a:prstGeom prst="rect">
            <a:avLst/>
          </a:prstGeom>
          <a:noFill/>
        </p:spPr>
        <p:txBody>
          <a:bodyPr wrap="square" rtlCol="0">
            <a:spAutoFit/>
          </a:bodyPr>
          <a:lstStyle/>
          <a:p>
            <a:pPr algn="ctr">
              <a:lnSpc>
                <a:spcPts val="9200"/>
              </a:lnSpc>
            </a:pPr>
            <a:r>
              <a:rPr lang="en-US" sz="8800" dirty="0">
                <a:solidFill>
                  <a:schemeClr val="bg1"/>
                </a:solidFill>
                <a:latin typeface="+mj-lt"/>
              </a:rPr>
              <a:t>Physician Suicide</a:t>
            </a:r>
          </a:p>
        </p:txBody>
      </p:sp>
      <p:sp>
        <p:nvSpPr>
          <p:cNvPr id="7" name="TextBox 6"/>
          <p:cNvSpPr txBox="1"/>
          <p:nvPr/>
        </p:nvSpPr>
        <p:spPr>
          <a:xfrm>
            <a:off x="4481751" y="5618678"/>
            <a:ext cx="9252935" cy="954107"/>
          </a:xfrm>
          <a:prstGeom prst="rect">
            <a:avLst/>
          </a:prstGeom>
          <a:noFill/>
        </p:spPr>
        <p:txBody>
          <a:bodyPr wrap="square" rtlCol="0">
            <a:spAutoFit/>
          </a:bodyPr>
          <a:lstStyle/>
          <a:p>
            <a:pPr algn="ctr"/>
            <a:r>
              <a:rPr lang="en-US" sz="2800" dirty="0">
                <a:solidFill>
                  <a:schemeClr val="bg1">
                    <a:lumMod val="85000"/>
                  </a:schemeClr>
                </a:solidFill>
              </a:rPr>
              <a:t>Janae Sharp</a:t>
            </a:r>
          </a:p>
          <a:p>
            <a:pPr algn="ctr"/>
            <a:r>
              <a:rPr lang="en-US" sz="2800" dirty="0">
                <a:solidFill>
                  <a:schemeClr val="bg1">
                    <a:lumMod val="85000"/>
                  </a:schemeClr>
                </a:solidFill>
                <a:latin typeface="+mj-lt"/>
              </a:rPr>
              <a:t>@</a:t>
            </a:r>
            <a:r>
              <a:rPr lang="en-US" sz="2800" dirty="0" err="1">
                <a:solidFill>
                  <a:schemeClr val="bg1">
                    <a:lumMod val="85000"/>
                  </a:schemeClr>
                </a:solidFill>
                <a:latin typeface="+mj-lt"/>
              </a:rPr>
              <a:t>CoherenceMed</a:t>
            </a:r>
            <a:endParaRPr lang="en-US" sz="6600" dirty="0">
              <a:solidFill>
                <a:schemeClr val="bg1">
                  <a:lumMod val="85000"/>
                </a:schemeClr>
              </a:solidFill>
              <a:latin typeface="+mj-lt"/>
            </a:endParaRPr>
          </a:p>
        </p:txBody>
      </p:sp>
      <p:sp>
        <p:nvSpPr>
          <p:cNvPr id="8" name="Прямоугольник 30"/>
          <p:cNvSpPr/>
          <p:nvPr/>
        </p:nvSpPr>
        <p:spPr>
          <a:xfrm rot="5400000">
            <a:off x="9120354" y="4686270"/>
            <a:ext cx="47836" cy="534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Rectangle 3">
            <a:extLst>
              <a:ext uri="{FF2B5EF4-FFF2-40B4-BE49-F238E27FC236}">
                <a16:creationId xmlns:a16="http://schemas.microsoft.com/office/drawing/2014/main" id="{8F8ACF23-1005-42C0-8A9B-DEA87DD52F04}"/>
              </a:ext>
            </a:extLst>
          </p:cNvPr>
          <p:cNvSpPr/>
          <p:nvPr/>
        </p:nvSpPr>
        <p:spPr>
          <a:xfrm>
            <a:off x="0" y="7005099"/>
            <a:ext cx="18288000" cy="32834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2963D195-484E-40BA-A290-24F90D8B4FB3}"/>
              </a:ext>
            </a:extLst>
          </p:cNvPr>
          <p:cNvPicPr>
            <a:picLocks noChangeAspect="1"/>
          </p:cNvPicPr>
          <p:nvPr/>
        </p:nvPicPr>
        <p:blipFill>
          <a:blip r:embed="rId4"/>
          <a:stretch>
            <a:fillRect/>
          </a:stretch>
        </p:blipFill>
        <p:spPr>
          <a:xfrm>
            <a:off x="7288463" y="7055974"/>
            <a:ext cx="3176957" cy="3176957"/>
          </a:xfrm>
          <a:prstGeom prst="rect">
            <a:avLst/>
          </a:prstGeom>
        </p:spPr>
      </p:pic>
    </p:spTree>
    <p:extLst>
      <p:ext uri="{BB962C8B-B14F-4D97-AF65-F5344CB8AC3E}">
        <p14:creationId xmlns:p14="http://schemas.microsoft.com/office/powerpoint/2010/main" val="147475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FFDB70"/>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10CBA9-B085-4A68-816D-25DAE68DD472}"/>
              </a:ext>
            </a:extLst>
          </p:cNvPr>
          <p:cNvSpPr>
            <a:spLocks noGrp="1"/>
          </p:cNvSpPr>
          <p:nvPr>
            <p:ph type="pic" sz="quarter" idx="10"/>
          </p:nvPr>
        </p:nvSpPr>
        <p:spPr/>
      </p:sp>
      <p:sp>
        <p:nvSpPr>
          <p:cNvPr id="4" name="Title 1">
            <a:extLst>
              <a:ext uri="{FF2B5EF4-FFF2-40B4-BE49-F238E27FC236}">
                <a16:creationId xmlns:a16="http://schemas.microsoft.com/office/drawing/2014/main" id="{99A4C0EA-CAB7-4F81-8B34-AA4E54DD27C4}"/>
              </a:ext>
            </a:extLst>
          </p:cNvPr>
          <p:cNvSpPr txBox="1">
            <a:spLocks/>
          </p:cNvSpPr>
          <p:nvPr/>
        </p:nvSpPr>
        <p:spPr>
          <a:xfrm>
            <a:off x="0" y="-4506"/>
            <a:ext cx="9144000" cy="5148006"/>
          </a:xfrm>
          <a:prstGeom prst="rect">
            <a:avLst/>
          </a:prstGeom>
          <a:solidFill>
            <a:srgbClr val="FFDB70"/>
          </a:solidFill>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a:t> </a:t>
            </a:r>
            <a:endParaRPr lang="en-US" dirty="0"/>
          </a:p>
        </p:txBody>
      </p:sp>
      <p:sp>
        <p:nvSpPr>
          <p:cNvPr id="5" name="Rectangle 4">
            <a:extLst>
              <a:ext uri="{FF2B5EF4-FFF2-40B4-BE49-F238E27FC236}">
                <a16:creationId xmlns:a16="http://schemas.microsoft.com/office/drawing/2014/main" id="{E809F426-1DA7-4A7D-805B-5A7CE9C45032}"/>
              </a:ext>
            </a:extLst>
          </p:cNvPr>
          <p:cNvSpPr/>
          <p:nvPr/>
        </p:nvSpPr>
        <p:spPr>
          <a:xfrm>
            <a:off x="1" y="3073423"/>
            <a:ext cx="18427148" cy="4996106"/>
          </a:xfrm>
          <a:prstGeom prst="rect">
            <a:avLst/>
          </a:prstGeom>
          <a:solidFill>
            <a:srgbClr val="3D44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r>
              <a:rPr lang="en-US" b="1" dirty="0">
                <a:solidFill>
                  <a:srgbClr val="FFDB70"/>
                </a:solidFill>
              </a:rPr>
              <a:t>Coping tools and support have been shown to decrease burnout rates</a:t>
            </a:r>
            <a:endParaRPr lang="en-US" dirty="0">
              <a:solidFill>
                <a:srgbClr val="FFDB70"/>
              </a:solidFill>
            </a:endParaRPr>
          </a:p>
          <a:p>
            <a:pPr lvl="1" fontAlgn="base"/>
            <a:br>
              <a:rPr lang="en-US" dirty="0">
                <a:solidFill>
                  <a:schemeClr val="tx2"/>
                </a:solidFill>
              </a:rPr>
            </a:br>
            <a:r>
              <a:rPr lang="en-US" sz="3600" dirty="0">
                <a:solidFill>
                  <a:schemeClr val="bg2">
                    <a:lumMod val="75000"/>
                  </a:schemeClr>
                </a:solidFill>
              </a:rPr>
              <a:t>When physicians receive support and learn strategies that work, their stress and burn out levels go down.  However, providers are reluctant to seek help out of fear of diagnosing and licensing boards.</a:t>
            </a:r>
          </a:p>
          <a:p>
            <a:pPr lvl="1" fontAlgn="base"/>
            <a:endParaRPr lang="en-US" sz="3600" dirty="0">
              <a:solidFill>
                <a:schemeClr val="bg2">
                  <a:lumMod val="75000"/>
                </a:schemeClr>
              </a:solidFill>
            </a:endParaRPr>
          </a:p>
          <a:p>
            <a:pPr lvl="1" fontAlgn="base"/>
            <a:r>
              <a:rPr lang="en-US" sz="3600" dirty="0">
                <a:solidFill>
                  <a:schemeClr val="bg2">
                    <a:lumMod val="75000"/>
                  </a:schemeClr>
                </a:solidFill>
              </a:rPr>
              <a:t>We are offering a platform to provide transdiagnostic, </a:t>
            </a:r>
            <a:r>
              <a:rPr lang="en-US" sz="3600" b="1" dirty="0">
                <a:solidFill>
                  <a:schemeClr val="bg2">
                    <a:lumMod val="75000"/>
                  </a:schemeClr>
                </a:solidFill>
              </a:rPr>
              <a:t>anonymous</a:t>
            </a:r>
            <a:r>
              <a:rPr lang="en-US" sz="3600" dirty="0">
                <a:solidFill>
                  <a:schemeClr val="bg2">
                    <a:lumMod val="75000"/>
                  </a:schemeClr>
                </a:solidFill>
              </a:rPr>
              <a:t> online help with access to evidence-based tools and weekly, virtual peer support.</a:t>
            </a:r>
          </a:p>
        </p:txBody>
      </p:sp>
      <p:pic>
        <p:nvPicPr>
          <p:cNvPr id="6" name="Picture 5">
            <a:extLst>
              <a:ext uri="{FF2B5EF4-FFF2-40B4-BE49-F238E27FC236}">
                <a16:creationId xmlns:a16="http://schemas.microsoft.com/office/drawing/2014/main" id="{D6B7674D-1511-4CC0-BA1A-07CD38694A01}"/>
              </a:ext>
            </a:extLst>
          </p:cNvPr>
          <p:cNvPicPr>
            <a:picLocks noChangeAspect="1"/>
          </p:cNvPicPr>
          <p:nvPr/>
        </p:nvPicPr>
        <p:blipFill rotWithShape="1">
          <a:blip r:embed="rId3"/>
          <a:srcRect l="5216" t="27284" r="5868" b="19922"/>
          <a:stretch/>
        </p:blipFill>
        <p:spPr>
          <a:xfrm>
            <a:off x="2941807" y="472572"/>
            <a:ext cx="12207226" cy="2223565"/>
          </a:xfrm>
          <a:prstGeom prst="rect">
            <a:avLst/>
          </a:prstGeom>
        </p:spPr>
      </p:pic>
      <p:pic>
        <p:nvPicPr>
          <p:cNvPr id="7" name="Picture 6">
            <a:extLst>
              <a:ext uri="{FF2B5EF4-FFF2-40B4-BE49-F238E27FC236}">
                <a16:creationId xmlns:a16="http://schemas.microsoft.com/office/drawing/2014/main" id="{143E371C-67D6-4504-BA54-8D38DB96B749}"/>
              </a:ext>
            </a:extLst>
          </p:cNvPr>
          <p:cNvPicPr>
            <a:picLocks noChangeAspect="1"/>
          </p:cNvPicPr>
          <p:nvPr/>
        </p:nvPicPr>
        <p:blipFill>
          <a:blip r:embed="rId4"/>
          <a:stretch>
            <a:fillRect/>
          </a:stretch>
        </p:blipFill>
        <p:spPr>
          <a:xfrm>
            <a:off x="6030692" y="8313275"/>
            <a:ext cx="1407196" cy="1407196"/>
          </a:xfrm>
          <a:prstGeom prst="ellipse">
            <a:avLst/>
          </a:prstGeom>
          <a:ln w="63500" cap="rnd">
            <a:noFill/>
          </a:ln>
          <a:effectLst>
            <a:outerShdw blurRad="381000" dist="292100" dir="5400000" sx="-80000" sy="-18000" rotWithShape="0">
              <a:srgbClr val="000000">
                <a:alpha val="22000"/>
              </a:srgbClr>
            </a:outerShdw>
          </a:effectLst>
        </p:spPr>
      </p:pic>
      <p:sp>
        <p:nvSpPr>
          <p:cNvPr id="10" name="Rectangle 9">
            <a:extLst>
              <a:ext uri="{FF2B5EF4-FFF2-40B4-BE49-F238E27FC236}">
                <a16:creationId xmlns:a16="http://schemas.microsoft.com/office/drawing/2014/main" id="{AE651E48-0E3D-4009-8ED0-A9C7D30CD388}"/>
              </a:ext>
            </a:extLst>
          </p:cNvPr>
          <p:cNvSpPr/>
          <p:nvPr/>
        </p:nvSpPr>
        <p:spPr>
          <a:xfrm>
            <a:off x="7883077" y="8758155"/>
            <a:ext cx="3641265" cy="523220"/>
          </a:xfrm>
          <a:prstGeom prst="rect">
            <a:avLst/>
          </a:prstGeom>
        </p:spPr>
        <p:txBody>
          <a:bodyPr wrap="square">
            <a:spAutoFit/>
          </a:bodyPr>
          <a:lstStyle/>
          <a:p>
            <a:r>
              <a:rPr lang="en-US" sz="2800" b="1" dirty="0"/>
              <a:t>sharpindex.org</a:t>
            </a:r>
          </a:p>
        </p:txBody>
      </p:sp>
    </p:spTree>
    <p:extLst>
      <p:ext uri="{BB962C8B-B14F-4D97-AF65-F5344CB8AC3E}">
        <p14:creationId xmlns:p14="http://schemas.microsoft.com/office/powerpoint/2010/main" val="2695459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Qlik_L01_PPT_-06.jpg">
            <a:extLst>
              <a:ext uri="{FF2B5EF4-FFF2-40B4-BE49-F238E27FC236}">
                <a16:creationId xmlns:a16="http://schemas.microsoft.com/office/drawing/2014/main" id="{3848AD17-4272-4C50-AA25-17B54C4477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52" b="-5676"/>
          <a:stretch/>
        </p:blipFill>
        <p:spPr>
          <a:xfrm>
            <a:off x="14904853" y="0"/>
            <a:ext cx="3488927" cy="3436873"/>
          </a:xfrm>
          <a:prstGeom prst="rect">
            <a:avLst/>
          </a:prstGeom>
        </p:spPr>
      </p:pic>
      <p:pic>
        <p:nvPicPr>
          <p:cNvPr id="40" name="Picture 39" descr="Qlik_L01_PPT_-20.jpg">
            <a:extLst>
              <a:ext uri="{FF2B5EF4-FFF2-40B4-BE49-F238E27FC236}">
                <a16:creationId xmlns:a16="http://schemas.microsoft.com/office/drawing/2014/main" id="{842B262B-96DC-474A-86E3-2EBF9A3799C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 y="-19873"/>
            <a:ext cx="2675614" cy="2080901"/>
          </a:xfrm>
          <a:prstGeom prst="rect">
            <a:avLst/>
          </a:prstGeom>
        </p:spPr>
      </p:pic>
      <p:sp>
        <p:nvSpPr>
          <p:cNvPr id="6" name="TextBox 5"/>
          <p:cNvSpPr txBox="1"/>
          <p:nvPr/>
        </p:nvSpPr>
        <p:spPr>
          <a:xfrm>
            <a:off x="1930438" y="7896484"/>
            <a:ext cx="6492837" cy="1384995"/>
          </a:xfrm>
          <a:prstGeom prst="rect">
            <a:avLst/>
          </a:prstGeom>
          <a:noFill/>
        </p:spPr>
        <p:txBody>
          <a:bodyPr wrap="square" rtlCol="0">
            <a:spAutoFit/>
          </a:bodyPr>
          <a:lstStyle/>
          <a:p>
            <a:r>
              <a:rPr lang="en-US" sz="2800" dirty="0">
                <a:solidFill>
                  <a:schemeClr val="tx1">
                    <a:lumMod val="75000"/>
                    <a:lumOff val="25000"/>
                  </a:schemeClr>
                </a:solidFill>
                <a:latin typeface="+mj-lt"/>
              </a:rPr>
              <a:t>We asked if respondents WANTED to be contacted personally at the end of the survey</a:t>
            </a:r>
          </a:p>
        </p:txBody>
      </p:sp>
      <p:cxnSp>
        <p:nvCxnSpPr>
          <p:cNvPr id="7" name="Straight Connector 6"/>
          <p:cNvCxnSpPr/>
          <p:nvPr/>
        </p:nvCxnSpPr>
        <p:spPr>
          <a:xfrm flipV="1">
            <a:off x="8723397" y="7130989"/>
            <a:ext cx="0" cy="16006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079608" y="8022414"/>
            <a:ext cx="2107531" cy="656590"/>
          </a:xfrm>
          <a:prstGeom prst="rect">
            <a:avLst/>
          </a:prstGeom>
        </p:spPr>
        <p:txBody>
          <a:bodyPr wrap="square">
            <a:spAutoFit/>
          </a:bodyPr>
          <a:lstStyle/>
          <a:p>
            <a:pPr>
              <a:lnSpc>
                <a:spcPts val="1900"/>
              </a:lnSpc>
            </a:pP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12 %</a:t>
            </a:r>
          </a:p>
          <a:p>
            <a:pPr>
              <a:lnSpc>
                <a:spcPts val="1900"/>
              </a:lnSpc>
              <a:spcBef>
                <a:spcPts val="600"/>
              </a:spcBef>
            </a:pPr>
            <a:r>
              <a:rPr lang="en-US" sz="1400" dirty="0">
                <a:solidFill>
                  <a:schemeClr val="bg1">
                    <a:lumMod val="50000"/>
                  </a:schemeClr>
                </a:solidFill>
              </a:rPr>
              <a:t>Asked to be texted</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1" name="Rectangle 10"/>
          <p:cNvSpPr/>
          <p:nvPr/>
        </p:nvSpPr>
        <p:spPr>
          <a:xfrm>
            <a:off x="11529538" y="8022414"/>
            <a:ext cx="2107531" cy="883383"/>
          </a:xfrm>
          <a:prstGeom prst="rect">
            <a:avLst/>
          </a:prstGeom>
        </p:spPr>
        <p:txBody>
          <a:bodyPr wrap="square">
            <a:spAutoFit/>
          </a:bodyPr>
          <a:lstStyle/>
          <a:p>
            <a:pPr>
              <a:lnSpc>
                <a:spcPts val="1900"/>
              </a:lnSpc>
            </a:pP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Lowest Stress</a:t>
            </a:r>
          </a:p>
          <a:p>
            <a:pPr>
              <a:lnSpc>
                <a:spcPts val="1900"/>
              </a:lnSpc>
              <a:spcBef>
                <a:spcPts val="600"/>
              </a:spcBef>
            </a:pPr>
            <a:r>
              <a:rPr lang="en-US" sz="1400" dirty="0">
                <a:solidFill>
                  <a:schemeClr val="bg1">
                    <a:lumMod val="50000"/>
                  </a:schemeClr>
                </a:solidFill>
              </a:rPr>
              <a:t>Correlated with mental health support</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2" name="Rectangle 11"/>
          <p:cNvSpPr/>
          <p:nvPr/>
        </p:nvSpPr>
        <p:spPr>
          <a:xfrm>
            <a:off x="14106259" y="8022414"/>
            <a:ext cx="2107531" cy="656590"/>
          </a:xfrm>
          <a:prstGeom prst="rect">
            <a:avLst/>
          </a:prstGeom>
        </p:spPr>
        <p:txBody>
          <a:bodyPr wrap="square">
            <a:spAutoFit/>
          </a:bodyPr>
          <a:lstStyle/>
          <a:p>
            <a:pPr>
              <a:lnSpc>
                <a:spcPts val="1900"/>
              </a:lnSpc>
            </a:pP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107 Responses</a:t>
            </a:r>
          </a:p>
          <a:p>
            <a:pPr>
              <a:lnSpc>
                <a:spcPts val="1900"/>
              </a:lnSpc>
              <a:spcBef>
                <a:spcPts val="600"/>
              </a:spcBef>
            </a:pPr>
            <a:r>
              <a:rPr lang="en-US" sz="1400" dirty="0">
                <a:solidFill>
                  <a:schemeClr val="bg1">
                    <a:lumMod val="50000"/>
                  </a:schemeClr>
                </a:solidFill>
              </a:rPr>
              <a:t>Flagged for concern</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4" name="Picture Placeholder 3">
            <a:extLst>
              <a:ext uri="{FF2B5EF4-FFF2-40B4-BE49-F238E27FC236}">
                <a16:creationId xmlns:a16="http://schemas.microsoft.com/office/drawing/2014/main" id="{0F923841-AB3D-47F6-AFD5-B9B5CD28B2E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857338" y="129344"/>
            <a:ext cx="14573323" cy="6883615"/>
          </a:xfrm>
          <a:effectLst>
            <a:outerShdw blurRad="50800" dist="50800" dir="5400000" algn="ctr" rotWithShape="0">
              <a:srgbClr val="000000"/>
            </a:outerShdw>
          </a:effectLst>
        </p:spPr>
      </p:pic>
      <p:pic>
        <p:nvPicPr>
          <p:cNvPr id="42" name="Picture 41">
            <a:extLst>
              <a:ext uri="{FF2B5EF4-FFF2-40B4-BE49-F238E27FC236}">
                <a16:creationId xmlns:a16="http://schemas.microsoft.com/office/drawing/2014/main" id="{E87C06DA-CAF5-4EEA-B867-C46DC22E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5519" y="7273067"/>
            <a:ext cx="1840203" cy="369684"/>
          </a:xfrm>
          <a:prstGeom prst="rect">
            <a:avLst/>
          </a:prstGeom>
        </p:spPr>
      </p:pic>
      <p:grpSp>
        <p:nvGrpSpPr>
          <p:cNvPr id="43" name="Группа 181">
            <a:extLst>
              <a:ext uri="{FF2B5EF4-FFF2-40B4-BE49-F238E27FC236}">
                <a16:creationId xmlns:a16="http://schemas.microsoft.com/office/drawing/2014/main" id="{755D5ADB-5DBF-4117-BD58-C675CAD7A5DD}"/>
              </a:ext>
            </a:extLst>
          </p:cNvPr>
          <p:cNvGrpSpPr/>
          <p:nvPr/>
        </p:nvGrpSpPr>
        <p:grpSpPr>
          <a:xfrm>
            <a:off x="9253239" y="7289636"/>
            <a:ext cx="587191" cy="574454"/>
            <a:chOff x="6918325" y="2835275"/>
            <a:chExt cx="731838" cy="715963"/>
          </a:xfrm>
          <a:solidFill>
            <a:schemeClr val="accent3">
              <a:lumMod val="50000"/>
            </a:schemeClr>
          </a:solidFill>
        </p:grpSpPr>
        <p:sp>
          <p:nvSpPr>
            <p:cNvPr id="44" name="Freeform 62">
              <a:extLst>
                <a:ext uri="{FF2B5EF4-FFF2-40B4-BE49-F238E27FC236}">
                  <a16:creationId xmlns:a16="http://schemas.microsoft.com/office/drawing/2014/main" id="{25137045-6690-4359-B2D3-DFAC8947A876}"/>
                </a:ext>
              </a:extLst>
            </p:cNvPr>
            <p:cNvSpPr>
              <a:spLocks/>
            </p:cNvSpPr>
            <p:nvPr/>
          </p:nvSpPr>
          <p:spPr bwMode="auto">
            <a:xfrm>
              <a:off x="7108825" y="2835275"/>
              <a:ext cx="541338" cy="715963"/>
            </a:xfrm>
            <a:custGeom>
              <a:avLst/>
              <a:gdLst>
                <a:gd name="T0" fmla="*/ 124 w 128"/>
                <a:gd name="T1" fmla="*/ 168 h 168"/>
                <a:gd name="T2" fmla="*/ 4 w 128"/>
                <a:gd name="T3" fmla="*/ 168 h 168"/>
                <a:gd name="T4" fmla="*/ 0 w 128"/>
                <a:gd name="T5" fmla="*/ 164 h 168"/>
                <a:gd name="T6" fmla="*/ 0 w 128"/>
                <a:gd name="T7" fmla="*/ 16 h 168"/>
                <a:gd name="T8" fmla="*/ 16 w 128"/>
                <a:gd name="T9" fmla="*/ 0 h 168"/>
                <a:gd name="T10" fmla="*/ 100 w 128"/>
                <a:gd name="T11" fmla="*/ 0 h 168"/>
                <a:gd name="T12" fmla="*/ 104 w 128"/>
                <a:gd name="T13" fmla="*/ 4 h 168"/>
                <a:gd name="T14" fmla="*/ 100 w 128"/>
                <a:gd name="T15" fmla="*/ 8 h 168"/>
                <a:gd name="T16" fmla="*/ 16 w 128"/>
                <a:gd name="T17" fmla="*/ 8 h 168"/>
                <a:gd name="T18" fmla="*/ 8 w 128"/>
                <a:gd name="T19" fmla="*/ 16 h 168"/>
                <a:gd name="T20" fmla="*/ 8 w 128"/>
                <a:gd name="T21" fmla="*/ 160 h 168"/>
                <a:gd name="T22" fmla="*/ 120 w 128"/>
                <a:gd name="T23" fmla="*/ 160 h 168"/>
                <a:gd name="T24" fmla="*/ 120 w 128"/>
                <a:gd name="T25" fmla="*/ 44 h 168"/>
                <a:gd name="T26" fmla="*/ 124 w 128"/>
                <a:gd name="T27" fmla="*/ 40 h 168"/>
                <a:gd name="T28" fmla="*/ 128 w 128"/>
                <a:gd name="T29" fmla="*/ 44 h 168"/>
                <a:gd name="T30" fmla="*/ 128 w 128"/>
                <a:gd name="T31" fmla="*/ 164 h 168"/>
                <a:gd name="T32" fmla="*/ 124 w 128"/>
                <a:gd name="T3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68">
                  <a:moveTo>
                    <a:pt x="124" y="168"/>
                  </a:moveTo>
                  <a:cubicBezTo>
                    <a:pt x="4" y="168"/>
                    <a:pt x="4" y="168"/>
                    <a:pt x="4" y="168"/>
                  </a:cubicBezTo>
                  <a:cubicBezTo>
                    <a:pt x="2" y="168"/>
                    <a:pt x="0" y="166"/>
                    <a:pt x="0" y="164"/>
                  </a:cubicBezTo>
                  <a:cubicBezTo>
                    <a:pt x="0" y="16"/>
                    <a:pt x="0" y="16"/>
                    <a:pt x="0" y="16"/>
                  </a:cubicBezTo>
                  <a:cubicBezTo>
                    <a:pt x="0" y="7"/>
                    <a:pt x="7" y="0"/>
                    <a:pt x="16" y="0"/>
                  </a:cubicBezTo>
                  <a:cubicBezTo>
                    <a:pt x="100" y="0"/>
                    <a:pt x="100" y="0"/>
                    <a:pt x="100" y="0"/>
                  </a:cubicBezTo>
                  <a:cubicBezTo>
                    <a:pt x="102" y="0"/>
                    <a:pt x="104" y="2"/>
                    <a:pt x="104" y="4"/>
                  </a:cubicBezTo>
                  <a:cubicBezTo>
                    <a:pt x="104" y="6"/>
                    <a:pt x="102" y="8"/>
                    <a:pt x="100" y="8"/>
                  </a:cubicBezTo>
                  <a:cubicBezTo>
                    <a:pt x="16" y="8"/>
                    <a:pt x="16" y="8"/>
                    <a:pt x="16" y="8"/>
                  </a:cubicBezTo>
                  <a:cubicBezTo>
                    <a:pt x="12" y="8"/>
                    <a:pt x="8" y="12"/>
                    <a:pt x="8" y="16"/>
                  </a:cubicBezTo>
                  <a:cubicBezTo>
                    <a:pt x="8" y="160"/>
                    <a:pt x="8" y="160"/>
                    <a:pt x="8" y="160"/>
                  </a:cubicBezTo>
                  <a:cubicBezTo>
                    <a:pt x="120" y="160"/>
                    <a:pt x="120" y="160"/>
                    <a:pt x="120" y="160"/>
                  </a:cubicBezTo>
                  <a:cubicBezTo>
                    <a:pt x="120" y="44"/>
                    <a:pt x="120" y="44"/>
                    <a:pt x="120" y="44"/>
                  </a:cubicBezTo>
                  <a:cubicBezTo>
                    <a:pt x="120" y="42"/>
                    <a:pt x="122" y="40"/>
                    <a:pt x="124" y="40"/>
                  </a:cubicBezTo>
                  <a:cubicBezTo>
                    <a:pt x="126" y="40"/>
                    <a:pt x="128" y="42"/>
                    <a:pt x="128" y="44"/>
                  </a:cubicBezTo>
                  <a:cubicBezTo>
                    <a:pt x="128" y="164"/>
                    <a:pt x="128" y="164"/>
                    <a:pt x="128" y="164"/>
                  </a:cubicBezTo>
                  <a:cubicBezTo>
                    <a:pt x="128" y="166"/>
                    <a:pt x="126" y="168"/>
                    <a:pt x="124" y="1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Freeform 63">
              <a:extLst>
                <a:ext uri="{FF2B5EF4-FFF2-40B4-BE49-F238E27FC236}">
                  <a16:creationId xmlns:a16="http://schemas.microsoft.com/office/drawing/2014/main" id="{F2346A24-3CDD-4474-99A6-0FB74CC1562B}"/>
                </a:ext>
              </a:extLst>
            </p:cNvPr>
            <p:cNvSpPr>
              <a:spLocks/>
            </p:cNvSpPr>
            <p:nvPr/>
          </p:nvSpPr>
          <p:spPr bwMode="auto">
            <a:xfrm>
              <a:off x="6921500" y="2835275"/>
              <a:ext cx="220663" cy="715963"/>
            </a:xfrm>
            <a:custGeom>
              <a:avLst/>
              <a:gdLst>
                <a:gd name="T0" fmla="*/ 48 w 52"/>
                <a:gd name="T1" fmla="*/ 168 h 168"/>
                <a:gd name="T2" fmla="*/ 16 w 52"/>
                <a:gd name="T3" fmla="*/ 168 h 168"/>
                <a:gd name="T4" fmla="*/ 12 w 52"/>
                <a:gd name="T5" fmla="*/ 164 h 168"/>
                <a:gd name="T6" fmla="*/ 12 w 52"/>
                <a:gd name="T7" fmla="*/ 44 h 168"/>
                <a:gd name="T8" fmla="*/ 16 w 52"/>
                <a:gd name="T9" fmla="*/ 40 h 168"/>
                <a:gd name="T10" fmla="*/ 20 w 52"/>
                <a:gd name="T11" fmla="*/ 44 h 168"/>
                <a:gd name="T12" fmla="*/ 20 w 52"/>
                <a:gd name="T13" fmla="*/ 160 h 168"/>
                <a:gd name="T14" fmla="*/ 44 w 52"/>
                <a:gd name="T15" fmla="*/ 160 h 168"/>
                <a:gd name="T16" fmla="*/ 44 w 52"/>
                <a:gd name="T17" fmla="*/ 16 h 168"/>
                <a:gd name="T18" fmla="*/ 36 w 52"/>
                <a:gd name="T19" fmla="*/ 8 h 168"/>
                <a:gd name="T20" fmla="*/ 4 w 52"/>
                <a:gd name="T21" fmla="*/ 8 h 168"/>
                <a:gd name="T22" fmla="*/ 0 w 52"/>
                <a:gd name="T23" fmla="*/ 4 h 168"/>
                <a:gd name="T24" fmla="*/ 4 w 52"/>
                <a:gd name="T25" fmla="*/ 0 h 168"/>
                <a:gd name="T26" fmla="*/ 36 w 52"/>
                <a:gd name="T27" fmla="*/ 0 h 168"/>
                <a:gd name="T28" fmla="*/ 52 w 52"/>
                <a:gd name="T29" fmla="*/ 16 h 168"/>
                <a:gd name="T30" fmla="*/ 52 w 52"/>
                <a:gd name="T31" fmla="*/ 164 h 168"/>
                <a:gd name="T32" fmla="*/ 48 w 52"/>
                <a:gd name="T3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68">
                  <a:moveTo>
                    <a:pt x="48" y="168"/>
                  </a:moveTo>
                  <a:cubicBezTo>
                    <a:pt x="16" y="168"/>
                    <a:pt x="16" y="168"/>
                    <a:pt x="16" y="168"/>
                  </a:cubicBezTo>
                  <a:cubicBezTo>
                    <a:pt x="14" y="168"/>
                    <a:pt x="12" y="166"/>
                    <a:pt x="12" y="164"/>
                  </a:cubicBezTo>
                  <a:cubicBezTo>
                    <a:pt x="12" y="44"/>
                    <a:pt x="12" y="44"/>
                    <a:pt x="12" y="44"/>
                  </a:cubicBezTo>
                  <a:cubicBezTo>
                    <a:pt x="12" y="42"/>
                    <a:pt x="14" y="40"/>
                    <a:pt x="16" y="40"/>
                  </a:cubicBezTo>
                  <a:cubicBezTo>
                    <a:pt x="18" y="40"/>
                    <a:pt x="20" y="42"/>
                    <a:pt x="20" y="44"/>
                  </a:cubicBezTo>
                  <a:cubicBezTo>
                    <a:pt x="20" y="160"/>
                    <a:pt x="20" y="160"/>
                    <a:pt x="20" y="160"/>
                  </a:cubicBezTo>
                  <a:cubicBezTo>
                    <a:pt x="44" y="160"/>
                    <a:pt x="44" y="160"/>
                    <a:pt x="44" y="160"/>
                  </a:cubicBezTo>
                  <a:cubicBezTo>
                    <a:pt x="44" y="16"/>
                    <a:pt x="44" y="16"/>
                    <a:pt x="44" y="16"/>
                  </a:cubicBezTo>
                  <a:cubicBezTo>
                    <a:pt x="44" y="12"/>
                    <a:pt x="40" y="8"/>
                    <a:pt x="36" y="8"/>
                  </a:cubicBezTo>
                  <a:cubicBezTo>
                    <a:pt x="4" y="8"/>
                    <a:pt x="4" y="8"/>
                    <a:pt x="4" y="8"/>
                  </a:cubicBezTo>
                  <a:cubicBezTo>
                    <a:pt x="2" y="8"/>
                    <a:pt x="0" y="6"/>
                    <a:pt x="0" y="4"/>
                  </a:cubicBezTo>
                  <a:cubicBezTo>
                    <a:pt x="0" y="2"/>
                    <a:pt x="2" y="0"/>
                    <a:pt x="4" y="0"/>
                  </a:cubicBezTo>
                  <a:cubicBezTo>
                    <a:pt x="36" y="0"/>
                    <a:pt x="36" y="0"/>
                    <a:pt x="36" y="0"/>
                  </a:cubicBezTo>
                  <a:cubicBezTo>
                    <a:pt x="45" y="0"/>
                    <a:pt x="52" y="7"/>
                    <a:pt x="52" y="16"/>
                  </a:cubicBezTo>
                  <a:cubicBezTo>
                    <a:pt x="52" y="164"/>
                    <a:pt x="52" y="164"/>
                    <a:pt x="52" y="164"/>
                  </a:cubicBezTo>
                  <a:cubicBezTo>
                    <a:pt x="52" y="166"/>
                    <a:pt x="50" y="168"/>
                    <a:pt x="48" y="1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Freeform 87">
              <a:extLst>
                <a:ext uri="{FF2B5EF4-FFF2-40B4-BE49-F238E27FC236}">
                  <a16:creationId xmlns:a16="http://schemas.microsoft.com/office/drawing/2014/main" id="{D5FF7526-9AFF-412B-AFEA-63D79B197C5B}"/>
                </a:ext>
              </a:extLst>
            </p:cNvPr>
            <p:cNvSpPr>
              <a:spLocks/>
            </p:cNvSpPr>
            <p:nvPr/>
          </p:nvSpPr>
          <p:spPr bwMode="auto">
            <a:xfrm>
              <a:off x="7205663" y="2938463"/>
              <a:ext cx="173038" cy="136525"/>
            </a:xfrm>
            <a:custGeom>
              <a:avLst/>
              <a:gdLst>
                <a:gd name="T0" fmla="*/ 17 w 41"/>
                <a:gd name="T1" fmla="*/ 32 h 32"/>
                <a:gd name="T2" fmla="*/ 15 w 41"/>
                <a:gd name="T3" fmla="*/ 31 h 32"/>
                <a:gd name="T4" fmla="*/ 3 w 41"/>
                <a:gd name="T5" fmla="*/ 23 h 32"/>
                <a:gd name="T6" fmla="*/ 2 w 41"/>
                <a:gd name="T7" fmla="*/ 18 h 32"/>
                <a:gd name="T8" fmla="*/ 7 w 41"/>
                <a:gd name="T9" fmla="*/ 17 h 32"/>
                <a:gd name="T10" fmla="*/ 16 w 41"/>
                <a:gd name="T11" fmla="*/ 23 h 32"/>
                <a:gd name="T12" fmla="*/ 34 w 41"/>
                <a:gd name="T13" fmla="*/ 1 h 32"/>
                <a:gd name="T14" fmla="*/ 40 w 41"/>
                <a:gd name="T15" fmla="*/ 1 h 32"/>
                <a:gd name="T16" fmla="*/ 40 w 41"/>
                <a:gd name="T17" fmla="*/ 7 h 32"/>
                <a:gd name="T18" fmla="*/ 20 w 41"/>
                <a:gd name="T19" fmla="*/ 31 h 32"/>
                <a:gd name="T20" fmla="*/ 17 w 4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17" y="32"/>
                  </a:moveTo>
                  <a:cubicBezTo>
                    <a:pt x="16" y="32"/>
                    <a:pt x="15" y="32"/>
                    <a:pt x="15" y="31"/>
                  </a:cubicBezTo>
                  <a:cubicBezTo>
                    <a:pt x="3" y="23"/>
                    <a:pt x="3" y="23"/>
                    <a:pt x="3" y="23"/>
                  </a:cubicBezTo>
                  <a:cubicBezTo>
                    <a:pt x="1" y="22"/>
                    <a:pt x="0" y="20"/>
                    <a:pt x="2" y="18"/>
                  </a:cubicBezTo>
                  <a:cubicBezTo>
                    <a:pt x="3" y="16"/>
                    <a:pt x="5" y="15"/>
                    <a:pt x="7" y="17"/>
                  </a:cubicBezTo>
                  <a:cubicBezTo>
                    <a:pt x="16" y="23"/>
                    <a:pt x="16" y="23"/>
                    <a:pt x="16" y="23"/>
                  </a:cubicBezTo>
                  <a:cubicBezTo>
                    <a:pt x="34" y="1"/>
                    <a:pt x="34" y="1"/>
                    <a:pt x="34" y="1"/>
                  </a:cubicBezTo>
                  <a:cubicBezTo>
                    <a:pt x="35" y="0"/>
                    <a:pt x="38" y="0"/>
                    <a:pt x="40" y="1"/>
                  </a:cubicBezTo>
                  <a:cubicBezTo>
                    <a:pt x="41" y="2"/>
                    <a:pt x="41" y="5"/>
                    <a:pt x="40" y="7"/>
                  </a:cubicBezTo>
                  <a:cubicBezTo>
                    <a:pt x="20" y="31"/>
                    <a:pt x="20" y="31"/>
                    <a:pt x="20" y="31"/>
                  </a:cubicBezTo>
                  <a:cubicBezTo>
                    <a:pt x="19" y="32"/>
                    <a:pt x="18" y="32"/>
                    <a:pt x="17"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Freeform 88">
              <a:extLst>
                <a:ext uri="{FF2B5EF4-FFF2-40B4-BE49-F238E27FC236}">
                  <a16:creationId xmlns:a16="http://schemas.microsoft.com/office/drawing/2014/main" id="{145484F8-DABD-4FC8-9A35-9AA4B33FD1A5}"/>
                </a:ext>
              </a:extLst>
            </p:cNvPr>
            <p:cNvSpPr>
              <a:spLocks/>
            </p:cNvSpPr>
            <p:nvPr/>
          </p:nvSpPr>
          <p:spPr bwMode="auto">
            <a:xfrm>
              <a:off x="7205663" y="3108325"/>
              <a:ext cx="173038" cy="136525"/>
            </a:xfrm>
            <a:custGeom>
              <a:avLst/>
              <a:gdLst>
                <a:gd name="T0" fmla="*/ 17 w 41"/>
                <a:gd name="T1" fmla="*/ 32 h 32"/>
                <a:gd name="T2" fmla="*/ 15 w 41"/>
                <a:gd name="T3" fmla="*/ 31 h 32"/>
                <a:gd name="T4" fmla="*/ 3 w 41"/>
                <a:gd name="T5" fmla="*/ 23 h 32"/>
                <a:gd name="T6" fmla="*/ 2 w 41"/>
                <a:gd name="T7" fmla="*/ 18 h 32"/>
                <a:gd name="T8" fmla="*/ 7 w 41"/>
                <a:gd name="T9" fmla="*/ 17 h 32"/>
                <a:gd name="T10" fmla="*/ 16 w 41"/>
                <a:gd name="T11" fmla="*/ 23 h 32"/>
                <a:gd name="T12" fmla="*/ 34 w 41"/>
                <a:gd name="T13" fmla="*/ 1 h 32"/>
                <a:gd name="T14" fmla="*/ 40 w 41"/>
                <a:gd name="T15" fmla="*/ 1 h 32"/>
                <a:gd name="T16" fmla="*/ 40 w 41"/>
                <a:gd name="T17" fmla="*/ 7 h 32"/>
                <a:gd name="T18" fmla="*/ 20 w 41"/>
                <a:gd name="T19" fmla="*/ 31 h 32"/>
                <a:gd name="T20" fmla="*/ 17 w 4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17" y="32"/>
                  </a:moveTo>
                  <a:cubicBezTo>
                    <a:pt x="16" y="32"/>
                    <a:pt x="15" y="32"/>
                    <a:pt x="15" y="31"/>
                  </a:cubicBezTo>
                  <a:cubicBezTo>
                    <a:pt x="3" y="23"/>
                    <a:pt x="3" y="23"/>
                    <a:pt x="3" y="23"/>
                  </a:cubicBezTo>
                  <a:cubicBezTo>
                    <a:pt x="1" y="22"/>
                    <a:pt x="0" y="20"/>
                    <a:pt x="2" y="18"/>
                  </a:cubicBezTo>
                  <a:cubicBezTo>
                    <a:pt x="3" y="16"/>
                    <a:pt x="5" y="15"/>
                    <a:pt x="7" y="17"/>
                  </a:cubicBezTo>
                  <a:cubicBezTo>
                    <a:pt x="16" y="23"/>
                    <a:pt x="16" y="23"/>
                    <a:pt x="16" y="23"/>
                  </a:cubicBezTo>
                  <a:cubicBezTo>
                    <a:pt x="34" y="1"/>
                    <a:pt x="34" y="1"/>
                    <a:pt x="34" y="1"/>
                  </a:cubicBezTo>
                  <a:cubicBezTo>
                    <a:pt x="35" y="0"/>
                    <a:pt x="38" y="0"/>
                    <a:pt x="40" y="1"/>
                  </a:cubicBezTo>
                  <a:cubicBezTo>
                    <a:pt x="41" y="2"/>
                    <a:pt x="41" y="5"/>
                    <a:pt x="40" y="7"/>
                  </a:cubicBezTo>
                  <a:cubicBezTo>
                    <a:pt x="20" y="31"/>
                    <a:pt x="20" y="31"/>
                    <a:pt x="20" y="31"/>
                  </a:cubicBezTo>
                  <a:cubicBezTo>
                    <a:pt x="19" y="32"/>
                    <a:pt x="18" y="32"/>
                    <a:pt x="17"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Freeform 89">
              <a:extLst>
                <a:ext uri="{FF2B5EF4-FFF2-40B4-BE49-F238E27FC236}">
                  <a16:creationId xmlns:a16="http://schemas.microsoft.com/office/drawing/2014/main" id="{E858D899-D63E-4EB5-8E32-B4A2087A4F61}"/>
                </a:ext>
              </a:extLst>
            </p:cNvPr>
            <p:cNvSpPr>
              <a:spLocks/>
            </p:cNvSpPr>
            <p:nvPr/>
          </p:nvSpPr>
          <p:spPr bwMode="auto">
            <a:xfrm>
              <a:off x="7205663" y="3295650"/>
              <a:ext cx="173038" cy="136525"/>
            </a:xfrm>
            <a:custGeom>
              <a:avLst/>
              <a:gdLst>
                <a:gd name="T0" fmla="*/ 17 w 41"/>
                <a:gd name="T1" fmla="*/ 32 h 32"/>
                <a:gd name="T2" fmla="*/ 15 w 41"/>
                <a:gd name="T3" fmla="*/ 31 h 32"/>
                <a:gd name="T4" fmla="*/ 3 w 41"/>
                <a:gd name="T5" fmla="*/ 23 h 32"/>
                <a:gd name="T6" fmla="*/ 2 w 41"/>
                <a:gd name="T7" fmla="*/ 18 h 32"/>
                <a:gd name="T8" fmla="*/ 7 w 41"/>
                <a:gd name="T9" fmla="*/ 17 h 32"/>
                <a:gd name="T10" fmla="*/ 16 w 41"/>
                <a:gd name="T11" fmla="*/ 23 h 32"/>
                <a:gd name="T12" fmla="*/ 34 w 41"/>
                <a:gd name="T13" fmla="*/ 1 h 32"/>
                <a:gd name="T14" fmla="*/ 40 w 41"/>
                <a:gd name="T15" fmla="*/ 1 h 32"/>
                <a:gd name="T16" fmla="*/ 40 w 41"/>
                <a:gd name="T17" fmla="*/ 7 h 32"/>
                <a:gd name="T18" fmla="*/ 20 w 41"/>
                <a:gd name="T19" fmla="*/ 31 h 32"/>
                <a:gd name="T20" fmla="*/ 17 w 4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17" y="32"/>
                  </a:moveTo>
                  <a:cubicBezTo>
                    <a:pt x="16" y="32"/>
                    <a:pt x="15" y="32"/>
                    <a:pt x="15" y="31"/>
                  </a:cubicBezTo>
                  <a:cubicBezTo>
                    <a:pt x="3" y="23"/>
                    <a:pt x="3" y="23"/>
                    <a:pt x="3" y="23"/>
                  </a:cubicBezTo>
                  <a:cubicBezTo>
                    <a:pt x="1" y="22"/>
                    <a:pt x="0" y="20"/>
                    <a:pt x="2" y="18"/>
                  </a:cubicBezTo>
                  <a:cubicBezTo>
                    <a:pt x="3" y="16"/>
                    <a:pt x="5" y="15"/>
                    <a:pt x="7" y="17"/>
                  </a:cubicBezTo>
                  <a:cubicBezTo>
                    <a:pt x="16" y="23"/>
                    <a:pt x="16" y="23"/>
                    <a:pt x="16" y="23"/>
                  </a:cubicBezTo>
                  <a:cubicBezTo>
                    <a:pt x="34" y="1"/>
                    <a:pt x="34" y="1"/>
                    <a:pt x="34" y="1"/>
                  </a:cubicBezTo>
                  <a:cubicBezTo>
                    <a:pt x="35" y="0"/>
                    <a:pt x="38" y="0"/>
                    <a:pt x="40" y="1"/>
                  </a:cubicBezTo>
                  <a:cubicBezTo>
                    <a:pt x="41" y="2"/>
                    <a:pt x="41" y="5"/>
                    <a:pt x="40" y="7"/>
                  </a:cubicBezTo>
                  <a:cubicBezTo>
                    <a:pt x="20" y="31"/>
                    <a:pt x="20" y="31"/>
                    <a:pt x="20" y="31"/>
                  </a:cubicBezTo>
                  <a:cubicBezTo>
                    <a:pt x="19" y="32"/>
                    <a:pt x="18" y="32"/>
                    <a:pt x="17"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Freeform 90">
              <a:extLst>
                <a:ext uri="{FF2B5EF4-FFF2-40B4-BE49-F238E27FC236}">
                  <a16:creationId xmlns:a16="http://schemas.microsoft.com/office/drawing/2014/main" id="{310956B9-F8A3-48A6-8B80-EB29DC46AA84}"/>
                </a:ext>
              </a:extLst>
            </p:cNvPr>
            <p:cNvSpPr>
              <a:spLocks/>
            </p:cNvSpPr>
            <p:nvPr/>
          </p:nvSpPr>
          <p:spPr bwMode="auto">
            <a:xfrm>
              <a:off x="6918325" y="3006725"/>
              <a:ext cx="33338" cy="544513"/>
            </a:xfrm>
            <a:custGeom>
              <a:avLst/>
              <a:gdLst>
                <a:gd name="T0" fmla="*/ 4 w 8"/>
                <a:gd name="T1" fmla="*/ 128 h 128"/>
                <a:gd name="T2" fmla="*/ 0 w 8"/>
                <a:gd name="T3" fmla="*/ 124 h 128"/>
                <a:gd name="T4" fmla="*/ 0 w 8"/>
                <a:gd name="T5" fmla="*/ 4 h 128"/>
                <a:gd name="T6" fmla="*/ 4 w 8"/>
                <a:gd name="T7" fmla="*/ 0 h 128"/>
                <a:gd name="T8" fmla="*/ 8 w 8"/>
                <a:gd name="T9" fmla="*/ 4 h 128"/>
                <a:gd name="T10" fmla="*/ 8 w 8"/>
                <a:gd name="T11" fmla="*/ 124 h 128"/>
                <a:gd name="T12" fmla="*/ 4 w 8"/>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8" h="128">
                  <a:moveTo>
                    <a:pt x="4" y="128"/>
                  </a:moveTo>
                  <a:cubicBezTo>
                    <a:pt x="2" y="128"/>
                    <a:pt x="0" y="126"/>
                    <a:pt x="0" y="124"/>
                  </a:cubicBezTo>
                  <a:cubicBezTo>
                    <a:pt x="0" y="4"/>
                    <a:pt x="0" y="4"/>
                    <a:pt x="0" y="4"/>
                  </a:cubicBezTo>
                  <a:cubicBezTo>
                    <a:pt x="0" y="2"/>
                    <a:pt x="2" y="0"/>
                    <a:pt x="4" y="0"/>
                  </a:cubicBezTo>
                  <a:cubicBezTo>
                    <a:pt x="6" y="0"/>
                    <a:pt x="8" y="2"/>
                    <a:pt x="8" y="4"/>
                  </a:cubicBezTo>
                  <a:cubicBezTo>
                    <a:pt x="8" y="124"/>
                    <a:pt x="8" y="124"/>
                    <a:pt x="8" y="124"/>
                  </a:cubicBezTo>
                  <a:cubicBezTo>
                    <a:pt x="8" y="126"/>
                    <a:pt x="6" y="128"/>
                    <a:pt x="4"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50" name="Группа 52">
            <a:extLst>
              <a:ext uri="{FF2B5EF4-FFF2-40B4-BE49-F238E27FC236}">
                <a16:creationId xmlns:a16="http://schemas.microsoft.com/office/drawing/2014/main" id="{FB7B4D1D-41B7-451A-8102-F1F21BCAF010}"/>
              </a:ext>
            </a:extLst>
          </p:cNvPr>
          <p:cNvGrpSpPr/>
          <p:nvPr/>
        </p:nvGrpSpPr>
        <p:grpSpPr>
          <a:xfrm>
            <a:off x="11822565" y="7338966"/>
            <a:ext cx="594833" cy="607571"/>
            <a:chOff x="7727950" y="1511301"/>
            <a:chExt cx="741362" cy="757238"/>
          </a:xfrm>
          <a:solidFill>
            <a:schemeClr val="accent5">
              <a:lumMod val="75000"/>
            </a:schemeClr>
          </a:solidFill>
        </p:grpSpPr>
        <p:sp>
          <p:nvSpPr>
            <p:cNvPr id="51" name="Freeform 18">
              <a:extLst>
                <a:ext uri="{FF2B5EF4-FFF2-40B4-BE49-F238E27FC236}">
                  <a16:creationId xmlns:a16="http://schemas.microsoft.com/office/drawing/2014/main" id="{18FD73FC-4A42-4312-B0D0-B4EE3C451F6F}"/>
                </a:ext>
              </a:extLst>
            </p:cNvPr>
            <p:cNvSpPr>
              <a:spLocks/>
            </p:cNvSpPr>
            <p:nvPr/>
          </p:nvSpPr>
          <p:spPr bwMode="auto">
            <a:xfrm>
              <a:off x="7974013" y="1768476"/>
              <a:ext cx="292100" cy="173038"/>
            </a:xfrm>
            <a:custGeom>
              <a:avLst/>
              <a:gdLst>
                <a:gd name="T0" fmla="*/ 29 w 69"/>
                <a:gd name="T1" fmla="*/ 40 h 40"/>
                <a:gd name="T2" fmla="*/ 27 w 69"/>
                <a:gd name="T3" fmla="*/ 40 h 40"/>
                <a:gd name="T4" fmla="*/ 3 w 69"/>
                <a:gd name="T5" fmla="*/ 28 h 40"/>
                <a:gd name="T6" fmla="*/ 1 w 69"/>
                <a:gd name="T7" fmla="*/ 22 h 40"/>
                <a:gd name="T8" fmla="*/ 7 w 69"/>
                <a:gd name="T9" fmla="*/ 20 h 40"/>
                <a:gd name="T10" fmla="*/ 28 w 69"/>
                <a:gd name="T11" fmla="*/ 31 h 40"/>
                <a:gd name="T12" fmla="*/ 62 w 69"/>
                <a:gd name="T13" fmla="*/ 1 h 40"/>
                <a:gd name="T14" fmla="*/ 68 w 69"/>
                <a:gd name="T15" fmla="*/ 1 h 40"/>
                <a:gd name="T16" fmla="*/ 68 w 69"/>
                <a:gd name="T17" fmla="*/ 7 h 40"/>
                <a:gd name="T18" fmla="*/ 32 w 69"/>
                <a:gd name="T19" fmla="*/ 39 h 40"/>
                <a:gd name="T20" fmla="*/ 29 w 69"/>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0">
                  <a:moveTo>
                    <a:pt x="29" y="40"/>
                  </a:moveTo>
                  <a:cubicBezTo>
                    <a:pt x="28" y="40"/>
                    <a:pt x="28" y="40"/>
                    <a:pt x="27" y="40"/>
                  </a:cubicBezTo>
                  <a:cubicBezTo>
                    <a:pt x="3" y="28"/>
                    <a:pt x="3" y="28"/>
                    <a:pt x="3" y="28"/>
                  </a:cubicBezTo>
                  <a:cubicBezTo>
                    <a:pt x="1" y="27"/>
                    <a:pt x="0" y="24"/>
                    <a:pt x="1" y="22"/>
                  </a:cubicBezTo>
                  <a:cubicBezTo>
                    <a:pt x="2" y="20"/>
                    <a:pt x="5" y="19"/>
                    <a:pt x="7" y="20"/>
                  </a:cubicBezTo>
                  <a:cubicBezTo>
                    <a:pt x="28" y="31"/>
                    <a:pt x="28" y="31"/>
                    <a:pt x="28" y="31"/>
                  </a:cubicBezTo>
                  <a:cubicBezTo>
                    <a:pt x="62" y="1"/>
                    <a:pt x="62" y="1"/>
                    <a:pt x="62" y="1"/>
                  </a:cubicBezTo>
                  <a:cubicBezTo>
                    <a:pt x="64" y="0"/>
                    <a:pt x="67" y="0"/>
                    <a:pt x="68" y="1"/>
                  </a:cubicBezTo>
                  <a:cubicBezTo>
                    <a:pt x="69" y="3"/>
                    <a:pt x="69" y="6"/>
                    <a:pt x="68" y="7"/>
                  </a:cubicBezTo>
                  <a:cubicBezTo>
                    <a:pt x="32" y="39"/>
                    <a:pt x="32" y="39"/>
                    <a:pt x="32" y="39"/>
                  </a:cubicBezTo>
                  <a:cubicBezTo>
                    <a:pt x="31" y="40"/>
                    <a:pt x="30" y="40"/>
                    <a:pt x="29"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Freeform 19">
              <a:extLst>
                <a:ext uri="{FF2B5EF4-FFF2-40B4-BE49-F238E27FC236}">
                  <a16:creationId xmlns:a16="http://schemas.microsoft.com/office/drawing/2014/main" id="{21889490-4A27-4C1D-8668-3ADED6271CBE}"/>
                </a:ext>
              </a:extLst>
            </p:cNvPr>
            <p:cNvSpPr>
              <a:spLocks/>
            </p:cNvSpPr>
            <p:nvPr/>
          </p:nvSpPr>
          <p:spPr bwMode="auto">
            <a:xfrm>
              <a:off x="7727950" y="1511301"/>
              <a:ext cx="741362" cy="757238"/>
            </a:xfrm>
            <a:custGeom>
              <a:avLst/>
              <a:gdLst>
                <a:gd name="T0" fmla="*/ 89 w 175"/>
                <a:gd name="T1" fmla="*/ 176 h 176"/>
                <a:gd name="T2" fmla="*/ 0 w 175"/>
                <a:gd name="T3" fmla="*/ 88 h 176"/>
                <a:gd name="T4" fmla="*/ 87 w 175"/>
                <a:gd name="T5" fmla="*/ 0 h 176"/>
                <a:gd name="T6" fmla="*/ 175 w 175"/>
                <a:gd name="T7" fmla="*/ 88 h 176"/>
                <a:gd name="T8" fmla="*/ 171 w 175"/>
                <a:gd name="T9" fmla="*/ 92 h 176"/>
                <a:gd name="T10" fmla="*/ 167 w 175"/>
                <a:gd name="T11" fmla="*/ 88 h 176"/>
                <a:gd name="T12" fmla="*/ 87 w 175"/>
                <a:gd name="T13" fmla="*/ 8 h 176"/>
                <a:gd name="T14" fmla="*/ 9 w 175"/>
                <a:gd name="T15" fmla="*/ 88 h 176"/>
                <a:gd name="T16" fmla="*/ 86 w 175"/>
                <a:gd name="T17" fmla="*/ 168 h 176"/>
                <a:gd name="T18" fmla="*/ 86 w 175"/>
                <a:gd name="T19" fmla="*/ 160 h 176"/>
                <a:gd name="T20" fmla="*/ 17 w 175"/>
                <a:gd name="T21" fmla="*/ 88 h 176"/>
                <a:gd name="T22" fmla="*/ 88 w 175"/>
                <a:gd name="T23" fmla="*/ 16 h 176"/>
                <a:gd name="T24" fmla="*/ 159 w 175"/>
                <a:gd name="T25" fmla="*/ 88 h 176"/>
                <a:gd name="T26" fmla="*/ 117 w 175"/>
                <a:gd name="T27" fmla="*/ 154 h 176"/>
                <a:gd name="T28" fmla="*/ 112 w 175"/>
                <a:gd name="T29" fmla="*/ 152 h 176"/>
                <a:gd name="T30" fmla="*/ 113 w 175"/>
                <a:gd name="T31" fmla="*/ 146 h 176"/>
                <a:gd name="T32" fmla="*/ 151 w 175"/>
                <a:gd name="T33" fmla="*/ 88 h 176"/>
                <a:gd name="T34" fmla="*/ 87 w 175"/>
                <a:gd name="T35" fmla="*/ 24 h 176"/>
                <a:gd name="T36" fmla="*/ 24 w 175"/>
                <a:gd name="T37" fmla="*/ 88 h 176"/>
                <a:gd name="T38" fmla="*/ 89 w 175"/>
                <a:gd name="T39" fmla="*/ 152 h 176"/>
                <a:gd name="T40" fmla="*/ 94 w 175"/>
                <a:gd name="T41" fmla="*/ 156 h 176"/>
                <a:gd name="T42" fmla="*/ 94 w 175"/>
                <a:gd name="T43" fmla="*/ 172 h 176"/>
                <a:gd name="T44" fmla="*/ 89 w 175"/>
                <a:gd name="T45"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76">
                  <a:moveTo>
                    <a:pt x="89" y="176"/>
                  </a:moveTo>
                  <a:cubicBezTo>
                    <a:pt x="40" y="176"/>
                    <a:pt x="0" y="137"/>
                    <a:pt x="0" y="88"/>
                  </a:cubicBezTo>
                  <a:cubicBezTo>
                    <a:pt x="0" y="39"/>
                    <a:pt x="39" y="0"/>
                    <a:pt x="87" y="0"/>
                  </a:cubicBezTo>
                  <a:cubicBezTo>
                    <a:pt x="136" y="0"/>
                    <a:pt x="175" y="39"/>
                    <a:pt x="175" y="88"/>
                  </a:cubicBezTo>
                  <a:cubicBezTo>
                    <a:pt x="175" y="90"/>
                    <a:pt x="173" y="92"/>
                    <a:pt x="171" y="92"/>
                  </a:cubicBezTo>
                  <a:cubicBezTo>
                    <a:pt x="169" y="92"/>
                    <a:pt x="167" y="90"/>
                    <a:pt x="167" y="88"/>
                  </a:cubicBezTo>
                  <a:cubicBezTo>
                    <a:pt x="167" y="44"/>
                    <a:pt x="131" y="8"/>
                    <a:pt x="87" y="8"/>
                  </a:cubicBezTo>
                  <a:cubicBezTo>
                    <a:pt x="43" y="8"/>
                    <a:pt x="9" y="44"/>
                    <a:pt x="9" y="88"/>
                  </a:cubicBezTo>
                  <a:cubicBezTo>
                    <a:pt x="9" y="132"/>
                    <a:pt x="42" y="166"/>
                    <a:pt x="86" y="168"/>
                  </a:cubicBezTo>
                  <a:cubicBezTo>
                    <a:pt x="86" y="160"/>
                    <a:pt x="86" y="160"/>
                    <a:pt x="86" y="160"/>
                  </a:cubicBezTo>
                  <a:cubicBezTo>
                    <a:pt x="46" y="158"/>
                    <a:pt x="17" y="128"/>
                    <a:pt x="17" y="88"/>
                  </a:cubicBezTo>
                  <a:cubicBezTo>
                    <a:pt x="17" y="48"/>
                    <a:pt x="48" y="16"/>
                    <a:pt x="88" y="16"/>
                  </a:cubicBezTo>
                  <a:cubicBezTo>
                    <a:pt x="127" y="16"/>
                    <a:pt x="159" y="48"/>
                    <a:pt x="159" y="88"/>
                  </a:cubicBezTo>
                  <a:cubicBezTo>
                    <a:pt x="159" y="116"/>
                    <a:pt x="143" y="142"/>
                    <a:pt x="117" y="154"/>
                  </a:cubicBezTo>
                  <a:cubicBezTo>
                    <a:pt x="115" y="155"/>
                    <a:pt x="112" y="154"/>
                    <a:pt x="112" y="152"/>
                  </a:cubicBezTo>
                  <a:cubicBezTo>
                    <a:pt x="111" y="150"/>
                    <a:pt x="111" y="147"/>
                    <a:pt x="113" y="146"/>
                  </a:cubicBezTo>
                  <a:cubicBezTo>
                    <a:pt x="136" y="136"/>
                    <a:pt x="151" y="113"/>
                    <a:pt x="151" y="88"/>
                  </a:cubicBezTo>
                  <a:cubicBezTo>
                    <a:pt x="151" y="53"/>
                    <a:pt x="123" y="24"/>
                    <a:pt x="87" y="24"/>
                  </a:cubicBezTo>
                  <a:cubicBezTo>
                    <a:pt x="52" y="24"/>
                    <a:pt x="24" y="53"/>
                    <a:pt x="24" y="88"/>
                  </a:cubicBezTo>
                  <a:cubicBezTo>
                    <a:pt x="24" y="124"/>
                    <a:pt x="52" y="152"/>
                    <a:pt x="89" y="152"/>
                  </a:cubicBezTo>
                  <a:cubicBezTo>
                    <a:pt x="92" y="152"/>
                    <a:pt x="94" y="154"/>
                    <a:pt x="94" y="156"/>
                  </a:cubicBezTo>
                  <a:cubicBezTo>
                    <a:pt x="94" y="172"/>
                    <a:pt x="94" y="172"/>
                    <a:pt x="94" y="172"/>
                  </a:cubicBezTo>
                  <a:cubicBezTo>
                    <a:pt x="94" y="174"/>
                    <a:pt x="92" y="176"/>
                    <a:pt x="89" y="1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53" name="Группа 483">
            <a:extLst>
              <a:ext uri="{FF2B5EF4-FFF2-40B4-BE49-F238E27FC236}">
                <a16:creationId xmlns:a16="http://schemas.microsoft.com/office/drawing/2014/main" id="{14DEE6DB-047F-413E-B31B-87EF08FEF698}"/>
              </a:ext>
            </a:extLst>
          </p:cNvPr>
          <p:cNvGrpSpPr/>
          <p:nvPr/>
        </p:nvGrpSpPr>
        <p:grpSpPr>
          <a:xfrm>
            <a:off x="14435580" y="7294546"/>
            <a:ext cx="387215" cy="607571"/>
            <a:chOff x="5868988" y="8089901"/>
            <a:chExt cx="482600" cy="757238"/>
          </a:xfrm>
          <a:solidFill>
            <a:schemeClr val="accent2"/>
          </a:solidFill>
        </p:grpSpPr>
        <p:sp>
          <p:nvSpPr>
            <p:cNvPr id="54" name="Freeform 383">
              <a:extLst>
                <a:ext uri="{FF2B5EF4-FFF2-40B4-BE49-F238E27FC236}">
                  <a16:creationId xmlns:a16="http://schemas.microsoft.com/office/drawing/2014/main" id="{F38380B1-927B-4251-A8F6-2A11156A0EA3}"/>
                </a:ext>
              </a:extLst>
            </p:cNvPr>
            <p:cNvSpPr>
              <a:spLocks/>
            </p:cNvSpPr>
            <p:nvPr/>
          </p:nvSpPr>
          <p:spPr bwMode="auto">
            <a:xfrm>
              <a:off x="5945188" y="8258176"/>
              <a:ext cx="406400" cy="158750"/>
            </a:xfrm>
            <a:custGeom>
              <a:avLst/>
              <a:gdLst>
                <a:gd name="T0" fmla="*/ 92 w 96"/>
                <a:gd name="T1" fmla="*/ 37 h 37"/>
                <a:gd name="T2" fmla="*/ 4 w 96"/>
                <a:gd name="T3" fmla="*/ 37 h 37"/>
                <a:gd name="T4" fmla="*/ 0 w 96"/>
                <a:gd name="T5" fmla="*/ 33 h 37"/>
                <a:gd name="T6" fmla="*/ 4 w 96"/>
                <a:gd name="T7" fmla="*/ 29 h 37"/>
                <a:gd name="T8" fmla="*/ 75 w 96"/>
                <a:gd name="T9" fmla="*/ 29 h 37"/>
                <a:gd name="T10" fmla="*/ 34 w 96"/>
                <a:gd name="T11" fmla="*/ 9 h 37"/>
                <a:gd name="T12" fmla="*/ 32 w 96"/>
                <a:gd name="T13" fmla="*/ 3 h 37"/>
                <a:gd name="T14" fmla="*/ 38 w 96"/>
                <a:gd name="T15" fmla="*/ 1 h 37"/>
                <a:gd name="T16" fmla="*/ 94 w 96"/>
                <a:gd name="T17" fmla="*/ 29 h 37"/>
                <a:gd name="T18" fmla="*/ 96 w 96"/>
                <a:gd name="T19" fmla="*/ 34 h 37"/>
                <a:gd name="T20" fmla="*/ 92 w 9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37">
                  <a:moveTo>
                    <a:pt x="92" y="37"/>
                  </a:moveTo>
                  <a:cubicBezTo>
                    <a:pt x="4" y="37"/>
                    <a:pt x="4" y="37"/>
                    <a:pt x="4" y="37"/>
                  </a:cubicBezTo>
                  <a:cubicBezTo>
                    <a:pt x="2" y="37"/>
                    <a:pt x="0" y="35"/>
                    <a:pt x="0" y="33"/>
                  </a:cubicBezTo>
                  <a:cubicBezTo>
                    <a:pt x="0" y="31"/>
                    <a:pt x="2" y="29"/>
                    <a:pt x="4" y="29"/>
                  </a:cubicBezTo>
                  <a:cubicBezTo>
                    <a:pt x="75" y="29"/>
                    <a:pt x="75" y="29"/>
                    <a:pt x="75" y="29"/>
                  </a:cubicBezTo>
                  <a:cubicBezTo>
                    <a:pt x="34" y="9"/>
                    <a:pt x="34" y="9"/>
                    <a:pt x="34" y="9"/>
                  </a:cubicBezTo>
                  <a:cubicBezTo>
                    <a:pt x="32" y="8"/>
                    <a:pt x="31" y="5"/>
                    <a:pt x="32" y="3"/>
                  </a:cubicBezTo>
                  <a:cubicBezTo>
                    <a:pt x="33" y="1"/>
                    <a:pt x="36" y="0"/>
                    <a:pt x="38" y="1"/>
                  </a:cubicBezTo>
                  <a:cubicBezTo>
                    <a:pt x="94" y="29"/>
                    <a:pt x="94" y="29"/>
                    <a:pt x="94" y="29"/>
                  </a:cubicBezTo>
                  <a:cubicBezTo>
                    <a:pt x="95" y="30"/>
                    <a:pt x="96" y="32"/>
                    <a:pt x="96" y="34"/>
                  </a:cubicBezTo>
                  <a:cubicBezTo>
                    <a:pt x="95" y="36"/>
                    <a:pt x="94" y="37"/>
                    <a:pt x="92"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Freeform 384">
              <a:extLst>
                <a:ext uri="{FF2B5EF4-FFF2-40B4-BE49-F238E27FC236}">
                  <a16:creationId xmlns:a16="http://schemas.microsoft.com/office/drawing/2014/main" id="{D93BC9D6-4473-463E-B869-C6B74AF3A2C1}"/>
                </a:ext>
              </a:extLst>
            </p:cNvPr>
            <p:cNvSpPr>
              <a:spLocks/>
            </p:cNvSpPr>
            <p:nvPr/>
          </p:nvSpPr>
          <p:spPr bwMode="auto">
            <a:xfrm>
              <a:off x="5929313" y="8193088"/>
              <a:ext cx="422275" cy="95250"/>
            </a:xfrm>
            <a:custGeom>
              <a:avLst/>
              <a:gdLst>
                <a:gd name="T0" fmla="*/ 69 w 100"/>
                <a:gd name="T1" fmla="*/ 22 h 22"/>
                <a:gd name="T2" fmla="*/ 66 w 100"/>
                <a:gd name="T3" fmla="*/ 20 h 22"/>
                <a:gd name="T4" fmla="*/ 68 w 100"/>
                <a:gd name="T5" fmla="*/ 14 h 22"/>
                <a:gd name="T6" fmla="*/ 80 w 100"/>
                <a:gd name="T7" fmla="*/ 8 h 22"/>
                <a:gd name="T8" fmla="*/ 4 w 100"/>
                <a:gd name="T9" fmla="*/ 8 h 22"/>
                <a:gd name="T10" fmla="*/ 0 w 100"/>
                <a:gd name="T11" fmla="*/ 4 h 22"/>
                <a:gd name="T12" fmla="*/ 4 w 100"/>
                <a:gd name="T13" fmla="*/ 0 h 22"/>
                <a:gd name="T14" fmla="*/ 96 w 100"/>
                <a:gd name="T15" fmla="*/ 0 h 22"/>
                <a:gd name="T16" fmla="*/ 100 w 100"/>
                <a:gd name="T17" fmla="*/ 3 h 22"/>
                <a:gd name="T18" fmla="*/ 98 w 100"/>
                <a:gd name="T19" fmla="*/ 8 h 22"/>
                <a:gd name="T20" fmla="*/ 71 w 100"/>
                <a:gd name="T21" fmla="*/ 22 h 22"/>
                <a:gd name="T22" fmla="*/ 69 w 10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2">
                  <a:moveTo>
                    <a:pt x="69" y="22"/>
                  </a:moveTo>
                  <a:cubicBezTo>
                    <a:pt x="68" y="22"/>
                    <a:pt x="67" y="21"/>
                    <a:pt x="66" y="20"/>
                  </a:cubicBezTo>
                  <a:cubicBezTo>
                    <a:pt x="65" y="18"/>
                    <a:pt x="66" y="15"/>
                    <a:pt x="68" y="14"/>
                  </a:cubicBezTo>
                  <a:cubicBezTo>
                    <a:pt x="80" y="8"/>
                    <a:pt x="80" y="8"/>
                    <a:pt x="80" y="8"/>
                  </a:cubicBezTo>
                  <a:cubicBezTo>
                    <a:pt x="4" y="8"/>
                    <a:pt x="4" y="8"/>
                    <a:pt x="4" y="8"/>
                  </a:cubicBezTo>
                  <a:cubicBezTo>
                    <a:pt x="2" y="8"/>
                    <a:pt x="0" y="6"/>
                    <a:pt x="0" y="4"/>
                  </a:cubicBezTo>
                  <a:cubicBezTo>
                    <a:pt x="0" y="2"/>
                    <a:pt x="2" y="0"/>
                    <a:pt x="4" y="0"/>
                  </a:cubicBezTo>
                  <a:cubicBezTo>
                    <a:pt x="96" y="0"/>
                    <a:pt x="96" y="0"/>
                    <a:pt x="96" y="0"/>
                  </a:cubicBezTo>
                  <a:cubicBezTo>
                    <a:pt x="98" y="0"/>
                    <a:pt x="99" y="1"/>
                    <a:pt x="100" y="3"/>
                  </a:cubicBezTo>
                  <a:cubicBezTo>
                    <a:pt x="100" y="5"/>
                    <a:pt x="99" y="7"/>
                    <a:pt x="98" y="8"/>
                  </a:cubicBezTo>
                  <a:cubicBezTo>
                    <a:pt x="71" y="22"/>
                    <a:pt x="71" y="22"/>
                    <a:pt x="71" y="22"/>
                  </a:cubicBezTo>
                  <a:cubicBezTo>
                    <a:pt x="71" y="22"/>
                    <a:pt x="70" y="22"/>
                    <a:pt x="69"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6" name="Freeform 385">
              <a:extLst>
                <a:ext uri="{FF2B5EF4-FFF2-40B4-BE49-F238E27FC236}">
                  <a16:creationId xmlns:a16="http://schemas.microsoft.com/office/drawing/2014/main" id="{1B7213B5-D5E4-4F63-AF45-64A86B4B7547}"/>
                </a:ext>
              </a:extLst>
            </p:cNvPr>
            <p:cNvSpPr>
              <a:spLocks/>
            </p:cNvSpPr>
            <p:nvPr/>
          </p:nvSpPr>
          <p:spPr bwMode="auto">
            <a:xfrm>
              <a:off x="5932488" y="8089901"/>
              <a:ext cx="34925" cy="619125"/>
            </a:xfrm>
            <a:custGeom>
              <a:avLst/>
              <a:gdLst>
                <a:gd name="T0" fmla="*/ 4 w 8"/>
                <a:gd name="T1" fmla="*/ 144 h 144"/>
                <a:gd name="T2" fmla="*/ 0 w 8"/>
                <a:gd name="T3" fmla="*/ 140 h 144"/>
                <a:gd name="T4" fmla="*/ 0 w 8"/>
                <a:gd name="T5" fmla="*/ 4 h 144"/>
                <a:gd name="T6" fmla="*/ 4 w 8"/>
                <a:gd name="T7" fmla="*/ 0 h 144"/>
                <a:gd name="T8" fmla="*/ 8 w 8"/>
                <a:gd name="T9" fmla="*/ 4 h 144"/>
                <a:gd name="T10" fmla="*/ 8 w 8"/>
                <a:gd name="T11" fmla="*/ 140 h 144"/>
                <a:gd name="T12" fmla="*/ 4 w 8"/>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8" h="144">
                  <a:moveTo>
                    <a:pt x="4" y="144"/>
                  </a:moveTo>
                  <a:cubicBezTo>
                    <a:pt x="2" y="144"/>
                    <a:pt x="0" y="142"/>
                    <a:pt x="0" y="140"/>
                  </a:cubicBezTo>
                  <a:cubicBezTo>
                    <a:pt x="0" y="4"/>
                    <a:pt x="0" y="4"/>
                    <a:pt x="0" y="4"/>
                  </a:cubicBezTo>
                  <a:cubicBezTo>
                    <a:pt x="0" y="2"/>
                    <a:pt x="2" y="0"/>
                    <a:pt x="4" y="0"/>
                  </a:cubicBezTo>
                  <a:cubicBezTo>
                    <a:pt x="6" y="0"/>
                    <a:pt x="8" y="2"/>
                    <a:pt x="8" y="4"/>
                  </a:cubicBezTo>
                  <a:cubicBezTo>
                    <a:pt x="8" y="140"/>
                    <a:pt x="8" y="140"/>
                    <a:pt x="8" y="140"/>
                  </a:cubicBezTo>
                  <a:cubicBezTo>
                    <a:pt x="8" y="142"/>
                    <a:pt x="6" y="144"/>
                    <a:pt x="4"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7" name="Freeform 386">
              <a:extLst>
                <a:ext uri="{FF2B5EF4-FFF2-40B4-BE49-F238E27FC236}">
                  <a16:creationId xmlns:a16="http://schemas.microsoft.com/office/drawing/2014/main" id="{CB78E1DB-9F6D-4A81-9DFF-6F7B9459E2E5}"/>
                </a:ext>
              </a:extLst>
            </p:cNvPr>
            <p:cNvSpPr>
              <a:spLocks noEditPoints="1"/>
            </p:cNvSpPr>
            <p:nvPr/>
          </p:nvSpPr>
          <p:spPr bwMode="auto">
            <a:xfrm>
              <a:off x="5868988" y="8674101"/>
              <a:ext cx="136525" cy="1730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moveTo>
                    <a:pt x="8" y="32"/>
                  </a:moveTo>
                  <a:cubicBezTo>
                    <a:pt x="24" y="32"/>
                    <a:pt x="24" y="32"/>
                    <a:pt x="24" y="32"/>
                  </a:cubicBezTo>
                  <a:cubicBezTo>
                    <a:pt x="24" y="8"/>
                    <a:pt x="24" y="8"/>
                    <a:pt x="24" y="8"/>
                  </a:cubicBezTo>
                  <a:cubicBezTo>
                    <a:pt x="8" y="8"/>
                    <a:pt x="8" y="8"/>
                    <a:pt x="8" y="8"/>
                  </a:cubicBez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Tree>
    <p:extLst>
      <p:ext uri="{BB962C8B-B14F-4D97-AF65-F5344CB8AC3E}">
        <p14:creationId xmlns:p14="http://schemas.microsoft.com/office/powerpoint/2010/main" val="1966889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Прямоугольник 3"/>
          <p:cNvSpPr/>
          <p:nvPr/>
        </p:nvSpPr>
        <p:spPr>
          <a:xfrm>
            <a:off x="1635576" y="4463746"/>
            <a:ext cx="15849600" cy="264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0" name="Picture 79" descr="Qlik_L01_PPT_-06.jpg">
            <a:extLst>
              <a:ext uri="{FF2B5EF4-FFF2-40B4-BE49-F238E27FC236}">
                <a16:creationId xmlns:a16="http://schemas.microsoft.com/office/drawing/2014/main" id="{A0166578-4CBB-48ED-B6B1-6E7E46884B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52" b="-5676"/>
          <a:stretch/>
        </p:blipFill>
        <p:spPr>
          <a:xfrm>
            <a:off x="14904853" y="0"/>
            <a:ext cx="3488927" cy="3436873"/>
          </a:xfrm>
          <a:prstGeom prst="rect">
            <a:avLst/>
          </a:prstGeom>
        </p:spPr>
      </p:pic>
      <p:pic>
        <p:nvPicPr>
          <p:cNvPr id="79" name="Picture 78" descr="Qlik_L01_PPT_-20.jpg">
            <a:extLst>
              <a:ext uri="{FF2B5EF4-FFF2-40B4-BE49-F238E27FC236}">
                <a16:creationId xmlns:a16="http://schemas.microsoft.com/office/drawing/2014/main" id="{752B42AD-6DA1-4844-AE38-B9F8100E674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 y="-19873"/>
            <a:ext cx="2675614" cy="2080901"/>
          </a:xfrm>
          <a:prstGeom prst="rect">
            <a:avLst/>
          </a:prstGeom>
        </p:spPr>
      </p:pic>
      <p:sp>
        <p:nvSpPr>
          <p:cNvPr id="14" name="Rectangle 13">
            <a:extLst>
              <a:ext uri="{FF2B5EF4-FFF2-40B4-BE49-F238E27FC236}">
                <a16:creationId xmlns:a16="http://schemas.microsoft.com/office/drawing/2014/main" id="{B4A540D5-9910-4BD6-916E-57C603F930E9}"/>
              </a:ext>
            </a:extLst>
          </p:cNvPr>
          <p:cNvSpPr/>
          <p:nvPr/>
        </p:nvSpPr>
        <p:spPr>
          <a:xfrm>
            <a:off x="13921549" y="7202728"/>
            <a:ext cx="2869556" cy="61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02062" y="7294009"/>
            <a:ext cx="7121213" cy="954107"/>
          </a:xfrm>
          <a:prstGeom prst="rect">
            <a:avLst/>
          </a:prstGeom>
          <a:noFill/>
        </p:spPr>
        <p:txBody>
          <a:bodyPr wrap="square" rtlCol="0">
            <a:spAutoFit/>
          </a:bodyPr>
          <a:lstStyle/>
          <a:p>
            <a:r>
              <a:rPr lang="en-US" sz="2800" dirty="0">
                <a:solidFill>
                  <a:schemeClr val="accent5">
                    <a:lumMod val="50000"/>
                  </a:schemeClr>
                </a:solidFill>
                <a:latin typeface="+mj-lt"/>
              </a:rPr>
              <a:t>We reach a greater number of female physicians with the Sharp Index. </a:t>
            </a:r>
          </a:p>
        </p:txBody>
      </p:sp>
      <p:cxnSp>
        <p:nvCxnSpPr>
          <p:cNvPr id="7" name="Straight Connector 6"/>
          <p:cNvCxnSpPr/>
          <p:nvPr/>
        </p:nvCxnSpPr>
        <p:spPr>
          <a:xfrm flipV="1">
            <a:off x="8723397" y="7130989"/>
            <a:ext cx="0" cy="16006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079608" y="8022414"/>
            <a:ext cx="2107531" cy="1370696"/>
          </a:xfrm>
          <a:prstGeom prst="rect">
            <a:avLst/>
          </a:prstGeom>
        </p:spPr>
        <p:txBody>
          <a:bodyPr wrap="square">
            <a:spAutoFit/>
          </a:bodyPr>
          <a:lstStyle/>
          <a:p>
            <a:pPr>
              <a:lnSpc>
                <a:spcPts val="1900"/>
              </a:lnSpc>
            </a:pP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Health IT Industry media</a:t>
            </a:r>
          </a:p>
          <a:p>
            <a:pPr>
              <a:lnSpc>
                <a:spcPts val="1900"/>
              </a:lnSpc>
              <a:spcBef>
                <a:spcPts val="600"/>
              </a:spcBef>
            </a:pPr>
            <a:r>
              <a:rPr lang="en-US" sz="1400" dirty="0">
                <a:solidFill>
                  <a:schemeClr val="bg1">
                    <a:lumMod val="50000"/>
                  </a:schemeClr>
                </a:solidFill>
              </a:rPr>
              <a:t>Social Media and Health IT media outlets have some traffic</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1" name="Rectangle 10"/>
          <p:cNvSpPr/>
          <p:nvPr/>
        </p:nvSpPr>
        <p:spPr>
          <a:xfrm>
            <a:off x="11529538" y="8022414"/>
            <a:ext cx="2107531" cy="883383"/>
          </a:xfrm>
          <a:prstGeom prst="rect">
            <a:avLst/>
          </a:prstGeom>
        </p:spPr>
        <p:txBody>
          <a:bodyPr wrap="square">
            <a:spAutoFit/>
          </a:bodyPr>
          <a:lstStyle/>
          <a:p>
            <a:pPr>
              <a:lnSpc>
                <a:spcPts val="1900"/>
              </a:lnSpc>
            </a:pP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Television Media</a:t>
            </a:r>
          </a:p>
          <a:p>
            <a:pPr>
              <a:lnSpc>
                <a:spcPts val="1900"/>
              </a:lnSpc>
              <a:spcBef>
                <a:spcPts val="600"/>
              </a:spcBef>
            </a:pPr>
            <a:r>
              <a:rPr lang="en-US" sz="1400" dirty="0">
                <a:solidFill>
                  <a:schemeClr val="bg1">
                    <a:lumMod val="50000"/>
                  </a:schemeClr>
                </a:solidFill>
              </a:rPr>
              <a:t>Shared our story online not the Nonprofit.</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2" name="Rectangle 11"/>
          <p:cNvSpPr/>
          <p:nvPr/>
        </p:nvSpPr>
        <p:spPr>
          <a:xfrm>
            <a:off x="14106259" y="8022414"/>
            <a:ext cx="2107531" cy="883383"/>
          </a:xfrm>
          <a:prstGeom prst="rect">
            <a:avLst/>
          </a:prstGeom>
        </p:spPr>
        <p:txBody>
          <a:bodyPr wrap="square">
            <a:spAutoFit/>
          </a:bodyPr>
          <a:lstStyle/>
          <a:p>
            <a:pPr>
              <a:lnSpc>
                <a:spcPts val="1900"/>
              </a:lnSpc>
            </a:pPr>
            <a:r>
              <a:rPr lang="en-US" sz="1600" dirty="0" err="1">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ZDogg</a:t>
            </a: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 MD</a:t>
            </a:r>
          </a:p>
          <a:p>
            <a:pPr>
              <a:lnSpc>
                <a:spcPts val="1900"/>
              </a:lnSpc>
              <a:spcBef>
                <a:spcPts val="600"/>
              </a:spcBef>
            </a:pPr>
            <a:r>
              <a:rPr lang="en-US" sz="1400" dirty="0">
                <a:solidFill>
                  <a:schemeClr val="bg1">
                    <a:lumMod val="50000"/>
                  </a:schemeClr>
                </a:solidFill>
              </a:rPr>
              <a:t>Podcasts and Shows drive the most traffic</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49" name="Picture Placeholder 48">
            <a:extLst>
              <a:ext uri="{FF2B5EF4-FFF2-40B4-BE49-F238E27FC236}">
                <a16:creationId xmlns:a16="http://schemas.microsoft.com/office/drawing/2014/main" id="{9FCA48CE-D224-4EAC-88E9-329B3867D54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302062" y="975578"/>
            <a:ext cx="16156221" cy="4938485"/>
          </a:xfrm>
        </p:spPr>
      </p:pic>
      <p:pic>
        <p:nvPicPr>
          <p:cNvPr id="81" name="Picture 80">
            <a:extLst>
              <a:ext uri="{FF2B5EF4-FFF2-40B4-BE49-F238E27FC236}">
                <a16:creationId xmlns:a16="http://schemas.microsoft.com/office/drawing/2014/main" id="{3B5EF58A-6F50-4246-9AAA-EA7B895225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2062" y="6100385"/>
            <a:ext cx="1840203" cy="369684"/>
          </a:xfrm>
          <a:prstGeom prst="rect">
            <a:avLst/>
          </a:prstGeom>
        </p:spPr>
      </p:pic>
      <p:pic>
        <p:nvPicPr>
          <p:cNvPr id="3" name="Picture 2">
            <a:extLst>
              <a:ext uri="{FF2B5EF4-FFF2-40B4-BE49-F238E27FC236}">
                <a16:creationId xmlns:a16="http://schemas.microsoft.com/office/drawing/2014/main" id="{827058A9-3747-4DBF-961F-3162B07A3F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6852" y="6803866"/>
            <a:ext cx="1171575" cy="1171575"/>
          </a:xfrm>
          <a:prstGeom prst="rect">
            <a:avLst/>
          </a:prstGeom>
        </p:spPr>
      </p:pic>
      <p:pic>
        <p:nvPicPr>
          <p:cNvPr id="8" name="Picture 7">
            <a:extLst>
              <a:ext uri="{FF2B5EF4-FFF2-40B4-BE49-F238E27FC236}">
                <a16:creationId xmlns:a16="http://schemas.microsoft.com/office/drawing/2014/main" id="{4CA3163C-3761-4FF7-ADEF-8A0FCF2E6687}"/>
              </a:ext>
            </a:extLst>
          </p:cNvPr>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1742420" y="7203599"/>
            <a:ext cx="838200" cy="514350"/>
          </a:xfrm>
          <a:prstGeom prst="rect">
            <a:avLst/>
          </a:prstGeom>
        </p:spPr>
      </p:pic>
      <p:pic>
        <p:nvPicPr>
          <p:cNvPr id="13" name="Graphic 12">
            <a:extLst>
              <a:ext uri="{FF2B5EF4-FFF2-40B4-BE49-F238E27FC236}">
                <a16:creationId xmlns:a16="http://schemas.microsoft.com/office/drawing/2014/main" id="{2C247045-B4D7-4DF7-A632-A897ECCD35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44613" y="7352510"/>
            <a:ext cx="1963463" cy="425080"/>
          </a:xfrm>
          <a:prstGeom prst="rect">
            <a:avLst/>
          </a:prstGeom>
        </p:spPr>
      </p:pic>
    </p:spTree>
    <p:extLst>
      <p:ext uri="{BB962C8B-B14F-4D97-AF65-F5344CB8AC3E}">
        <p14:creationId xmlns:p14="http://schemas.microsoft.com/office/powerpoint/2010/main" val="2200016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Qlik_L01_PPT_-06.jpg">
            <a:extLst>
              <a:ext uri="{FF2B5EF4-FFF2-40B4-BE49-F238E27FC236}">
                <a16:creationId xmlns:a16="http://schemas.microsoft.com/office/drawing/2014/main" id="{A0166578-4CBB-48ED-B6B1-6E7E46884B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52" b="-5676"/>
          <a:stretch/>
        </p:blipFill>
        <p:spPr>
          <a:xfrm>
            <a:off x="14904853" y="0"/>
            <a:ext cx="3488927" cy="3436873"/>
          </a:xfrm>
          <a:prstGeom prst="rect">
            <a:avLst/>
          </a:prstGeom>
        </p:spPr>
      </p:pic>
      <p:pic>
        <p:nvPicPr>
          <p:cNvPr id="79" name="Picture 78" descr="Qlik_L01_PPT_-20.jpg">
            <a:extLst>
              <a:ext uri="{FF2B5EF4-FFF2-40B4-BE49-F238E27FC236}">
                <a16:creationId xmlns:a16="http://schemas.microsoft.com/office/drawing/2014/main" id="{752B42AD-6DA1-4844-AE38-B9F8100E674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 y="-19873"/>
            <a:ext cx="2675614" cy="2080901"/>
          </a:xfrm>
          <a:prstGeom prst="rect">
            <a:avLst/>
          </a:prstGeom>
        </p:spPr>
      </p:pic>
      <p:sp>
        <p:nvSpPr>
          <p:cNvPr id="5" name="Прямоугольник 3"/>
          <p:cNvSpPr/>
          <p:nvPr/>
        </p:nvSpPr>
        <p:spPr>
          <a:xfrm>
            <a:off x="1635576" y="4463746"/>
            <a:ext cx="15849600" cy="264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1302062" y="7294009"/>
            <a:ext cx="7121213" cy="1384995"/>
          </a:xfrm>
          <a:prstGeom prst="rect">
            <a:avLst/>
          </a:prstGeom>
          <a:noFill/>
        </p:spPr>
        <p:txBody>
          <a:bodyPr wrap="square" rtlCol="0">
            <a:spAutoFit/>
          </a:bodyPr>
          <a:lstStyle/>
          <a:p>
            <a:r>
              <a:rPr lang="en-US" sz="2800" dirty="0">
                <a:solidFill>
                  <a:schemeClr val="tx1">
                    <a:lumMod val="75000"/>
                    <a:lumOff val="25000"/>
                  </a:schemeClr>
                </a:solidFill>
                <a:latin typeface="+mj-lt"/>
              </a:rPr>
              <a:t>Male Respondents were more likely to respond that they would like a text contact and include their phone number.</a:t>
            </a:r>
          </a:p>
        </p:txBody>
      </p:sp>
      <p:cxnSp>
        <p:nvCxnSpPr>
          <p:cNvPr id="7" name="Straight Connector 6"/>
          <p:cNvCxnSpPr/>
          <p:nvPr/>
        </p:nvCxnSpPr>
        <p:spPr>
          <a:xfrm flipV="1">
            <a:off x="8723397" y="7130989"/>
            <a:ext cx="0" cy="16006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079608" y="8022414"/>
            <a:ext cx="2107531" cy="883383"/>
          </a:xfrm>
          <a:prstGeom prst="rect">
            <a:avLst/>
          </a:prstGeom>
        </p:spPr>
        <p:txBody>
          <a:bodyPr wrap="square">
            <a:spAutoFit/>
          </a:bodyPr>
          <a:lstStyle/>
          <a:p>
            <a:pPr>
              <a:lnSpc>
                <a:spcPts val="1900"/>
              </a:lnSpc>
            </a:pP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22% of Men</a:t>
            </a:r>
          </a:p>
          <a:p>
            <a:pPr>
              <a:lnSpc>
                <a:spcPts val="1900"/>
              </a:lnSpc>
              <a:spcBef>
                <a:spcPts val="600"/>
              </a:spcBef>
            </a:pPr>
            <a:r>
              <a:rPr lang="en-US" sz="1400" dirty="0">
                <a:solidFill>
                  <a:schemeClr val="bg1">
                    <a:lumMod val="50000"/>
                  </a:schemeClr>
                </a:solidFill>
              </a:rPr>
              <a:t>Wanted to be contacted via text</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1" name="Rectangle 10"/>
          <p:cNvSpPr/>
          <p:nvPr/>
        </p:nvSpPr>
        <p:spPr>
          <a:xfrm>
            <a:off x="11529538" y="8022414"/>
            <a:ext cx="2107531" cy="883383"/>
          </a:xfrm>
          <a:prstGeom prst="rect">
            <a:avLst/>
          </a:prstGeom>
        </p:spPr>
        <p:txBody>
          <a:bodyPr wrap="square">
            <a:spAutoFit/>
          </a:bodyPr>
          <a:lstStyle/>
          <a:p>
            <a:pPr>
              <a:lnSpc>
                <a:spcPts val="1900"/>
              </a:lnSpc>
            </a:pP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11% of Women</a:t>
            </a:r>
          </a:p>
          <a:p>
            <a:pPr>
              <a:lnSpc>
                <a:spcPts val="1900"/>
              </a:lnSpc>
              <a:spcBef>
                <a:spcPts val="600"/>
              </a:spcBef>
            </a:pPr>
            <a:r>
              <a:rPr lang="en-US" sz="1400" dirty="0">
                <a:solidFill>
                  <a:schemeClr val="bg1">
                    <a:lumMod val="50000"/>
                  </a:schemeClr>
                </a:solidFill>
              </a:rPr>
              <a:t>Wanted to be contacted via text</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2" name="Rectangle 11"/>
          <p:cNvSpPr/>
          <p:nvPr/>
        </p:nvSpPr>
        <p:spPr>
          <a:xfrm>
            <a:off x="14106259" y="8022414"/>
            <a:ext cx="2107531" cy="883383"/>
          </a:xfrm>
          <a:prstGeom prst="rect">
            <a:avLst/>
          </a:prstGeom>
        </p:spPr>
        <p:txBody>
          <a:bodyPr wrap="square">
            <a:spAutoFit/>
          </a:bodyPr>
          <a:lstStyle/>
          <a:p>
            <a:pPr>
              <a:lnSpc>
                <a:spcPts val="1900"/>
              </a:lnSpc>
            </a:pPr>
            <a:r>
              <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rPr>
              <a:t>Burnout Rate</a:t>
            </a:r>
          </a:p>
          <a:p>
            <a:pPr>
              <a:lnSpc>
                <a:spcPts val="1900"/>
              </a:lnSpc>
              <a:spcBef>
                <a:spcPts val="600"/>
              </a:spcBef>
            </a:pPr>
            <a:r>
              <a:rPr lang="en-US" sz="1400" dirty="0">
                <a:solidFill>
                  <a:schemeClr val="bg1">
                    <a:lumMod val="50000"/>
                  </a:schemeClr>
                </a:solidFill>
              </a:rPr>
              <a:t>Did not relate to opting in to a text </a:t>
            </a:r>
            <a:endParaRPr lang="en-US" sz="1600" dirty="0">
              <a:solidFill>
                <a:schemeClr val="tx1">
                  <a:lumMod val="85000"/>
                  <a:lumOff val="15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49" name="Picture Placeholder 48">
            <a:extLst>
              <a:ext uri="{FF2B5EF4-FFF2-40B4-BE49-F238E27FC236}">
                <a16:creationId xmlns:a16="http://schemas.microsoft.com/office/drawing/2014/main" id="{9FCA48CE-D224-4EAC-88E9-329B3867D547}"/>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1302062" y="857125"/>
            <a:ext cx="16156221" cy="5175391"/>
          </a:xfrm>
        </p:spPr>
      </p:pic>
      <p:grpSp>
        <p:nvGrpSpPr>
          <p:cNvPr id="50" name="Группа 196">
            <a:extLst>
              <a:ext uri="{FF2B5EF4-FFF2-40B4-BE49-F238E27FC236}">
                <a16:creationId xmlns:a16="http://schemas.microsoft.com/office/drawing/2014/main" id="{09A4B4CA-589B-4165-8CA1-779C881726B0}"/>
              </a:ext>
            </a:extLst>
          </p:cNvPr>
          <p:cNvGrpSpPr/>
          <p:nvPr/>
        </p:nvGrpSpPr>
        <p:grpSpPr>
          <a:xfrm>
            <a:off x="9389696" y="7315834"/>
            <a:ext cx="571906" cy="578275"/>
            <a:chOff x="13182600" y="4044949"/>
            <a:chExt cx="712788" cy="720725"/>
          </a:xfrm>
          <a:solidFill>
            <a:schemeClr val="accent1">
              <a:lumMod val="40000"/>
              <a:lumOff val="60000"/>
            </a:schemeClr>
          </a:solidFill>
        </p:grpSpPr>
        <p:sp>
          <p:nvSpPr>
            <p:cNvPr id="51" name="Freeform 155">
              <a:extLst>
                <a:ext uri="{FF2B5EF4-FFF2-40B4-BE49-F238E27FC236}">
                  <a16:creationId xmlns:a16="http://schemas.microsoft.com/office/drawing/2014/main" id="{BFEB1117-6D37-496B-BEDB-29DC2900E6B8}"/>
                </a:ext>
              </a:extLst>
            </p:cNvPr>
            <p:cNvSpPr>
              <a:spLocks/>
            </p:cNvSpPr>
            <p:nvPr/>
          </p:nvSpPr>
          <p:spPr bwMode="auto">
            <a:xfrm>
              <a:off x="13182600" y="4044949"/>
              <a:ext cx="627062" cy="720725"/>
            </a:xfrm>
            <a:custGeom>
              <a:avLst/>
              <a:gdLst>
                <a:gd name="T0" fmla="*/ 7 w 148"/>
                <a:gd name="T1" fmla="*/ 169 h 169"/>
                <a:gd name="T2" fmla="*/ 0 w 148"/>
                <a:gd name="T3" fmla="*/ 167 h 169"/>
                <a:gd name="T4" fmla="*/ 6 w 148"/>
                <a:gd name="T5" fmla="*/ 148 h 169"/>
                <a:gd name="T6" fmla="*/ 28 w 148"/>
                <a:gd name="T7" fmla="*/ 132 h 169"/>
                <a:gd name="T8" fmla="*/ 58 w 148"/>
                <a:gd name="T9" fmla="*/ 132 h 169"/>
                <a:gd name="T10" fmla="*/ 58 w 148"/>
                <a:gd name="T11" fmla="*/ 119 h 169"/>
                <a:gd name="T12" fmla="*/ 18 w 148"/>
                <a:gd name="T13" fmla="*/ 56 h 169"/>
                <a:gd name="T14" fmla="*/ 74 w 148"/>
                <a:gd name="T15" fmla="*/ 0 h 169"/>
                <a:gd name="T16" fmla="*/ 130 w 148"/>
                <a:gd name="T17" fmla="*/ 56 h 169"/>
                <a:gd name="T18" fmla="*/ 90 w 148"/>
                <a:gd name="T19" fmla="*/ 119 h 169"/>
                <a:gd name="T20" fmla="*/ 90 w 148"/>
                <a:gd name="T21" fmla="*/ 132 h 169"/>
                <a:gd name="T22" fmla="*/ 120 w 148"/>
                <a:gd name="T23" fmla="*/ 132 h 169"/>
                <a:gd name="T24" fmla="*/ 142 w 148"/>
                <a:gd name="T25" fmla="*/ 148 h 169"/>
                <a:gd name="T26" fmla="*/ 148 w 148"/>
                <a:gd name="T27" fmla="*/ 167 h 169"/>
                <a:gd name="T28" fmla="*/ 141 w 148"/>
                <a:gd name="T29" fmla="*/ 169 h 169"/>
                <a:gd name="T30" fmla="*/ 135 w 148"/>
                <a:gd name="T31" fmla="*/ 150 h 169"/>
                <a:gd name="T32" fmla="*/ 120 w 148"/>
                <a:gd name="T33" fmla="*/ 140 h 169"/>
                <a:gd name="T34" fmla="*/ 82 w 148"/>
                <a:gd name="T35" fmla="*/ 140 h 169"/>
                <a:gd name="T36" fmla="*/ 82 w 148"/>
                <a:gd name="T37" fmla="*/ 113 h 169"/>
                <a:gd name="T38" fmla="*/ 85 w 148"/>
                <a:gd name="T39" fmla="*/ 112 h 169"/>
                <a:gd name="T40" fmla="*/ 122 w 148"/>
                <a:gd name="T41" fmla="*/ 56 h 169"/>
                <a:gd name="T42" fmla="*/ 74 w 148"/>
                <a:gd name="T43" fmla="*/ 8 h 169"/>
                <a:gd name="T44" fmla="*/ 26 w 148"/>
                <a:gd name="T45" fmla="*/ 56 h 169"/>
                <a:gd name="T46" fmla="*/ 63 w 148"/>
                <a:gd name="T47" fmla="*/ 112 h 169"/>
                <a:gd name="T48" fmla="*/ 66 w 148"/>
                <a:gd name="T49" fmla="*/ 113 h 169"/>
                <a:gd name="T50" fmla="*/ 66 w 148"/>
                <a:gd name="T51" fmla="*/ 140 h 169"/>
                <a:gd name="T52" fmla="*/ 28 w 148"/>
                <a:gd name="T53" fmla="*/ 140 h 169"/>
                <a:gd name="T54" fmla="*/ 13 w 148"/>
                <a:gd name="T55" fmla="*/ 150 h 169"/>
                <a:gd name="T56" fmla="*/ 7 w 148"/>
                <a:gd name="T5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69">
                  <a:moveTo>
                    <a:pt x="7" y="169"/>
                  </a:moveTo>
                  <a:cubicBezTo>
                    <a:pt x="0" y="167"/>
                    <a:pt x="0" y="167"/>
                    <a:pt x="0" y="167"/>
                  </a:cubicBezTo>
                  <a:cubicBezTo>
                    <a:pt x="6" y="148"/>
                    <a:pt x="6" y="148"/>
                    <a:pt x="6" y="148"/>
                  </a:cubicBezTo>
                  <a:cubicBezTo>
                    <a:pt x="9" y="138"/>
                    <a:pt x="18" y="132"/>
                    <a:pt x="28" y="132"/>
                  </a:cubicBezTo>
                  <a:cubicBezTo>
                    <a:pt x="58" y="132"/>
                    <a:pt x="58" y="132"/>
                    <a:pt x="58" y="132"/>
                  </a:cubicBezTo>
                  <a:cubicBezTo>
                    <a:pt x="58" y="119"/>
                    <a:pt x="58" y="119"/>
                    <a:pt x="58" y="119"/>
                  </a:cubicBezTo>
                  <a:cubicBezTo>
                    <a:pt x="33" y="113"/>
                    <a:pt x="18" y="83"/>
                    <a:pt x="18" y="56"/>
                  </a:cubicBezTo>
                  <a:cubicBezTo>
                    <a:pt x="18" y="25"/>
                    <a:pt x="43" y="0"/>
                    <a:pt x="74" y="0"/>
                  </a:cubicBezTo>
                  <a:cubicBezTo>
                    <a:pt x="105" y="0"/>
                    <a:pt x="130" y="25"/>
                    <a:pt x="130" y="56"/>
                  </a:cubicBezTo>
                  <a:cubicBezTo>
                    <a:pt x="130" y="83"/>
                    <a:pt x="115" y="113"/>
                    <a:pt x="90" y="119"/>
                  </a:cubicBezTo>
                  <a:cubicBezTo>
                    <a:pt x="90" y="132"/>
                    <a:pt x="90" y="132"/>
                    <a:pt x="90" y="132"/>
                  </a:cubicBezTo>
                  <a:cubicBezTo>
                    <a:pt x="120" y="132"/>
                    <a:pt x="120" y="132"/>
                    <a:pt x="120" y="132"/>
                  </a:cubicBezTo>
                  <a:cubicBezTo>
                    <a:pt x="130" y="132"/>
                    <a:pt x="139" y="138"/>
                    <a:pt x="142" y="148"/>
                  </a:cubicBezTo>
                  <a:cubicBezTo>
                    <a:pt x="148" y="167"/>
                    <a:pt x="148" y="167"/>
                    <a:pt x="148" y="167"/>
                  </a:cubicBezTo>
                  <a:cubicBezTo>
                    <a:pt x="141" y="169"/>
                    <a:pt x="141" y="169"/>
                    <a:pt x="141" y="169"/>
                  </a:cubicBezTo>
                  <a:cubicBezTo>
                    <a:pt x="135" y="150"/>
                    <a:pt x="135" y="150"/>
                    <a:pt x="135" y="150"/>
                  </a:cubicBezTo>
                  <a:cubicBezTo>
                    <a:pt x="132" y="144"/>
                    <a:pt x="127" y="140"/>
                    <a:pt x="120" y="140"/>
                  </a:cubicBezTo>
                  <a:cubicBezTo>
                    <a:pt x="82" y="140"/>
                    <a:pt x="82" y="140"/>
                    <a:pt x="82" y="140"/>
                  </a:cubicBezTo>
                  <a:cubicBezTo>
                    <a:pt x="82" y="113"/>
                    <a:pt x="82" y="113"/>
                    <a:pt x="82" y="113"/>
                  </a:cubicBezTo>
                  <a:cubicBezTo>
                    <a:pt x="85" y="112"/>
                    <a:pt x="85" y="112"/>
                    <a:pt x="85" y="112"/>
                  </a:cubicBezTo>
                  <a:cubicBezTo>
                    <a:pt x="108" y="109"/>
                    <a:pt x="122" y="80"/>
                    <a:pt x="122" y="56"/>
                  </a:cubicBezTo>
                  <a:cubicBezTo>
                    <a:pt x="122" y="30"/>
                    <a:pt x="100" y="8"/>
                    <a:pt x="74" y="8"/>
                  </a:cubicBezTo>
                  <a:cubicBezTo>
                    <a:pt x="48" y="8"/>
                    <a:pt x="26" y="30"/>
                    <a:pt x="26" y="56"/>
                  </a:cubicBezTo>
                  <a:cubicBezTo>
                    <a:pt x="26" y="80"/>
                    <a:pt x="40" y="109"/>
                    <a:pt x="63" y="112"/>
                  </a:cubicBezTo>
                  <a:cubicBezTo>
                    <a:pt x="66" y="113"/>
                    <a:pt x="66" y="113"/>
                    <a:pt x="66" y="113"/>
                  </a:cubicBezTo>
                  <a:cubicBezTo>
                    <a:pt x="66" y="140"/>
                    <a:pt x="66" y="140"/>
                    <a:pt x="66" y="140"/>
                  </a:cubicBezTo>
                  <a:cubicBezTo>
                    <a:pt x="28" y="140"/>
                    <a:pt x="28" y="140"/>
                    <a:pt x="28" y="140"/>
                  </a:cubicBezTo>
                  <a:cubicBezTo>
                    <a:pt x="21" y="140"/>
                    <a:pt x="16" y="144"/>
                    <a:pt x="13" y="150"/>
                  </a:cubicBezTo>
                  <a:lnTo>
                    <a:pt x="7"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Freeform 156">
              <a:extLst>
                <a:ext uri="{FF2B5EF4-FFF2-40B4-BE49-F238E27FC236}">
                  <a16:creationId xmlns:a16="http://schemas.microsoft.com/office/drawing/2014/main" id="{BFBC4569-A100-4C68-BBE1-1FFCA088E852}"/>
                </a:ext>
              </a:extLst>
            </p:cNvPr>
            <p:cNvSpPr>
              <a:spLocks/>
            </p:cNvSpPr>
            <p:nvPr/>
          </p:nvSpPr>
          <p:spPr bwMode="auto">
            <a:xfrm>
              <a:off x="13268325" y="4267200"/>
              <a:ext cx="627063" cy="33338"/>
            </a:xfrm>
            <a:custGeom>
              <a:avLst/>
              <a:gdLst>
                <a:gd name="T0" fmla="*/ 144 w 148"/>
                <a:gd name="T1" fmla="*/ 8 h 8"/>
                <a:gd name="T2" fmla="*/ 4 w 148"/>
                <a:gd name="T3" fmla="*/ 8 h 8"/>
                <a:gd name="T4" fmla="*/ 0 w 148"/>
                <a:gd name="T5" fmla="*/ 4 h 8"/>
                <a:gd name="T6" fmla="*/ 4 w 148"/>
                <a:gd name="T7" fmla="*/ 0 h 8"/>
                <a:gd name="T8" fmla="*/ 144 w 148"/>
                <a:gd name="T9" fmla="*/ 0 h 8"/>
                <a:gd name="T10" fmla="*/ 148 w 148"/>
                <a:gd name="T11" fmla="*/ 4 h 8"/>
                <a:gd name="T12" fmla="*/ 144 w 1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8" h="8">
                  <a:moveTo>
                    <a:pt x="144" y="8"/>
                  </a:moveTo>
                  <a:cubicBezTo>
                    <a:pt x="4" y="8"/>
                    <a:pt x="4" y="8"/>
                    <a:pt x="4" y="8"/>
                  </a:cubicBezTo>
                  <a:cubicBezTo>
                    <a:pt x="2" y="8"/>
                    <a:pt x="0" y="6"/>
                    <a:pt x="0" y="4"/>
                  </a:cubicBezTo>
                  <a:cubicBezTo>
                    <a:pt x="0" y="2"/>
                    <a:pt x="2" y="0"/>
                    <a:pt x="4" y="0"/>
                  </a:cubicBezTo>
                  <a:cubicBezTo>
                    <a:pt x="144" y="0"/>
                    <a:pt x="144" y="0"/>
                    <a:pt x="144" y="0"/>
                  </a:cubicBezTo>
                  <a:cubicBezTo>
                    <a:pt x="146" y="0"/>
                    <a:pt x="148" y="2"/>
                    <a:pt x="148" y="4"/>
                  </a:cubicBezTo>
                  <a:cubicBezTo>
                    <a:pt x="148" y="6"/>
                    <a:pt x="146" y="8"/>
                    <a:pt x="144"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Freeform 157">
              <a:extLst>
                <a:ext uri="{FF2B5EF4-FFF2-40B4-BE49-F238E27FC236}">
                  <a16:creationId xmlns:a16="http://schemas.microsoft.com/office/drawing/2014/main" id="{1DF9DEB6-CA5F-4A33-A62D-19C433263864}"/>
                </a:ext>
              </a:extLst>
            </p:cNvPr>
            <p:cNvSpPr>
              <a:spLocks/>
            </p:cNvSpPr>
            <p:nvPr/>
          </p:nvSpPr>
          <p:spPr bwMode="auto">
            <a:xfrm>
              <a:off x="13395325" y="4352925"/>
              <a:ext cx="203200" cy="119063"/>
            </a:xfrm>
            <a:custGeom>
              <a:avLst/>
              <a:gdLst>
                <a:gd name="T0" fmla="*/ 24 w 48"/>
                <a:gd name="T1" fmla="*/ 28 h 28"/>
                <a:gd name="T2" fmla="*/ 0 w 48"/>
                <a:gd name="T3" fmla="*/ 4 h 28"/>
                <a:gd name="T4" fmla="*/ 4 w 48"/>
                <a:gd name="T5" fmla="*/ 0 h 28"/>
                <a:gd name="T6" fmla="*/ 8 w 48"/>
                <a:gd name="T7" fmla="*/ 4 h 28"/>
                <a:gd name="T8" fmla="*/ 24 w 48"/>
                <a:gd name="T9" fmla="*/ 20 h 28"/>
                <a:gd name="T10" fmla="*/ 40 w 48"/>
                <a:gd name="T11" fmla="*/ 4 h 28"/>
                <a:gd name="T12" fmla="*/ 44 w 48"/>
                <a:gd name="T13" fmla="*/ 0 h 28"/>
                <a:gd name="T14" fmla="*/ 48 w 48"/>
                <a:gd name="T15" fmla="*/ 4 h 28"/>
                <a:gd name="T16" fmla="*/ 24 w 4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24" y="28"/>
                  </a:moveTo>
                  <a:cubicBezTo>
                    <a:pt x="11" y="28"/>
                    <a:pt x="0" y="17"/>
                    <a:pt x="0" y="4"/>
                  </a:cubicBezTo>
                  <a:cubicBezTo>
                    <a:pt x="0" y="2"/>
                    <a:pt x="2" y="0"/>
                    <a:pt x="4" y="0"/>
                  </a:cubicBezTo>
                  <a:cubicBezTo>
                    <a:pt x="6" y="0"/>
                    <a:pt x="8" y="2"/>
                    <a:pt x="8" y="4"/>
                  </a:cubicBezTo>
                  <a:cubicBezTo>
                    <a:pt x="8" y="13"/>
                    <a:pt x="15" y="20"/>
                    <a:pt x="24" y="20"/>
                  </a:cubicBezTo>
                  <a:cubicBezTo>
                    <a:pt x="33" y="20"/>
                    <a:pt x="40" y="13"/>
                    <a:pt x="40" y="4"/>
                  </a:cubicBezTo>
                  <a:cubicBezTo>
                    <a:pt x="40" y="2"/>
                    <a:pt x="42" y="0"/>
                    <a:pt x="44" y="0"/>
                  </a:cubicBezTo>
                  <a:cubicBezTo>
                    <a:pt x="46" y="0"/>
                    <a:pt x="48" y="2"/>
                    <a:pt x="48" y="4"/>
                  </a:cubicBezTo>
                  <a:cubicBezTo>
                    <a:pt x="48" y="17"/>
                    <a:pt x="37" y="28"/>
                    <a:pt x="2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Freeform 158">
              <a:extLst>
                <a:ext uri="{FF2B5EF4-FFF2-40B4-BE49-F238E27FC236}">
                  <a16:creationId xmlns:a16="http://schemas.microsoft.com/office/drawing/2014/main" id="{505726DD-1033-46FA-B5BE-B2A1BE1E7BA0}"/>
                </a:ext>
              </a:extLst>
            </p:cNvPr>
            <p:cNvSpPr>
              <a:spLocks/>
            </p:cNvSpPr>
            <p:nvPr/>
          </p:nvSpPr>
          <p:spPr bwMode="auto">
            <a:xfrm>
              <a:off x="13492163" y="4267200"/>
              <a:ext cx="33338" cy="101600"/>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Freeform 159">
              <a:extLst>
                <a:ext uri="{FF2B5EF4-FFF2-40B4-BE49-F238E27FC236}">
                  <a16:creationId xmlns:a16="http://schemas.microsoft.com/office/drawing/2014/main" id="{9CBA709A-4708-4E0D-A03B-68D2F65A367A}"/>
                </a:ext>
              </a:extLst>
            </p:cNvPr>
            <p:cNvSpPr>
              <a:spLocks/>
            </p:cNvSpPr>
            <p:nvPr/>
          </p:nvSpPr>
          <p:spPr bwMode="auto">
            <a:xfrm>
              <a:off x="13377862" y="4624388"/>
              <a:ext cx="236537" cy="119062"/>
            </a:xfrm>
            <a:custGeom>
              <a:avLst/>
              <a:gdLst>
                <a:gd name="T0" fmla="*/ 28 w 56"/>
                <a:gd name="T1" fmla="*/ 28 h 28"/>
                <a:gd name="T2" fmla="*/ 0 w 56"/>
                <a:gd name="T3" fmla="*/ 0 h 28"/>
                <a:gd name="T4" fmla="*/ 8 w 56"/>
                <a:gd name="T5" fmla="*/ 0 h 28"/>
                <a:gd name="T6" fmla="*/ 28 w 56"/>
                <a:gd name="T7" fmla="*/ 20 h 28"/>
                <a:gd name="T8" fmla="*/ 48 w 56"/>
                <a:gd name="T9" fmla="*/ 0 h 28"/>
                <a:gd name="T10" fmla="*/ 56 w 56"/>
                <a:gd name="T11" fmla="*/ 0 h 28"/>
                <a:gd name="T12" fmla="*/ 28 w 56"/>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6" h="28">
                  <a:moveTo>
                    <a:pt x="28" y="28"/>
                  </a:moveTo>
                  <a:cubicBezTo>
                    <a:pt x="13" y="28"/>
                    <a:pt x="0" y="16"/>
                    <a:pt x="0" y="0"/>
                  </a:cubicBezTo>
                  <a:cubicBezTo>
                    <a:pt x="8" y="0"/>
                    <a:pt x="8" y="0"/>
                    <a:pt x="8" y="0"/>
                  </a:cubicBezTo>
                  <a:cubicBezTo>
                    <a:pt x="8" y="12"/>
                    <a:pt x="17" y="20"/>
                    <a:pt x="28" y="20"/>
                  </a:cubicBezTo>
                  <a:cubicBezTo>
                    <a:pt x="39" y="20"/>
                    <a:pt x="48" y="12"/>
                    <a:pt x="48" y="0"/>
                  </a:cubicBezTo>
                  <a:cubicBezTo>
                    <a:pt x="56" y="0"/>
                    <a:pt x="56" y="0"/>
                    <a:pt x="56" y="0"/>
                  </a:cubicBezTo>
                  <a:cubicBezTo>
                    <a:pt x="56" y="16"/>
                    <a:pt x="43" y="28"/>
                    <a:pt x="2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59" name="Группа 197">
            <a:extLst>
              <a:ext uri="{FF2B5EF4-FFF2-40B4-BE49-F238E27FC236}">
                <a16:creationId xmlns:a16="http://schemas.microsoft.com/office/drawing/2014/main" id="{EB9FCDCB-BBA5-45CA-950B-606A7EC5C278}"/>
              </a:ext>
            </a:extLst>
          </p:cNvPr>
          <p:cNvGrpSpPr/>
          <p:nvPr/>
        </p:nvGrpSpPr>
        <p:grpSpPr>
          <a:xfrm>
            <a:off x="11899648" y="7345042"/>
            <a:ext cx="582638" cy="577001"/>
            <a:chOff x="14314488" y="4029075"/>
            <a:chExt cx="635000" cy="719138"/>
          </a:xfrm>
          <a:solidFill>
            <a:schemeClr val="accent1">
              <a:lumMod val="75000"/>
            </a:schemeClr>
          </a:solidFill>
        </p:grpSpPr>
        <p:sp>
          <p:nvSpPr>
            <p:cNvPr id="60" name="Freeform 160">
              <a:extLst>
                <a:ext uri="{FF2B5EF4-FFF2-40B4-BE49-F238E27FC236}">
                  <a16:creationId xmlns:a16="http://schemas.microsoft.com/office/drawing/2014/main" id="{54EFFB83-B5A7-41FC-8C47-92C53C22B62D}"/>
                </a:ext>
              </a:extLst>
            </p:cNvPr>
            <p:cNvSpPr>
              <a:spLocks/>
            </p:cNvSpPr>
            <p:nvPr/>
          </p:nvSpPr>
          <p:spPr bwMode="auto">
            <a:xfrm>
              <a:off x="14317663" y="4029075"/>
              <a:ext cx="627063" cy="719138"/>
            </a:xfrm>
            <a:custGeom>
              <a:avLst/>
              <a:gdLst>
                <a:gd name="T0" fmla="*/ 7 w 148"/>
                <a:gd name="T1" fmla="*/ 169 h 169"/>
                <a:gd name="T2" fmla="*/ 0 w 148"/>
                <a:gd name="T3" fmla="*/ 167 h 169"/>
                <a:gd name="T4" fmla="*/ 6 w 148"/>
                <a:gd name="T5" fmla="*/ 148 h 169"/>
                <a:gd name="T6" fmla="*/ 28 w 148"/>
                <a:gd name="T7" fmla="*/ 132 h 169"/>
                <a:gd name="T8" fmla="*/ 62 w 148"/>
                <a:gd name="T9" fmla="*/ 132 h 169"/>
                <a:gd name="T10" fmla="*/ 62 w 148"/>
                <a:gd name="T11" fmla="*/ 119 h 169"/>
                <a:gd name="T12" fmla="*/ 22 w 148"/>
                <a:gd name="T13" fmla="*/ 56 h 169"/>
                <a:gd name="T14" fmla="*/ 74 w 148"/>
                <a:gd name="T15" fmla="*/ 0 h 169"/>
                <a:gd name="T16" fmla="*/ 126 w 148"/>
                <a:gd name="T17" fmla="*/ 56 h 169"/>
                <a:gd name="T18" fmla="*/ 86 w 148"/>
                <a:gd name="T19" fmla="*/ 119 h 169"/>
                <a:gd name="T20" fmla="*/ 86 w 148"/>
                <a:gd name="T21" fmla="*/ 132 h 169"/>
                <a:gd name="T22" fmla="*/ 120 w 148"/>
                <a:gd name="T23" fmla="*/ 132 h 169"/>
                <a:gd name="T24" fmla="*/ 142 w 148"/>
                <a:gd name="T25" fmla="*/ 148 h 169"/>
                <a:gd name="T26" fmla="*/ 148 w 148"/>
                <a:gd name="T27" fmla="*/ 167 h 169"/>
                <a:gd name="T28" fmla="*/ 141 w 148"/>
                <a:gd name="T29" fmla="*/ 169 h 169"/>
                <a:gd name="T30" fmla="*/ 135 w 148"/>
                <a:gd name="T31" fmla="*/ 150 h 169"/>
                <a:gd name="T32" fmla="*/ 120 w 148"/>
                <a:gd name="T33" fmla="*/ 140 h 169"/>
                <a:gd name="T34" fmla="*/ 78 w 148"/>
                <a:gd name="T35" fmla="*/ 140 h 169"/>
                <a:gd name="T36" fmla="*/ 78 w 148"/>
                <a:gd name="T37" fmla="*/ 113 h 169"/>
                <a:gd name="T38" fmla="*/ 81 w 148"/>
                <a:gd name="T39" fmla="*/ 112 h 169"/>
                <a:gd name="T40" fmla="*/ 118 w 148"/>
                <a:gd name="T41" fmla="*/ 56 h 169"/>
                <a:gd name="T42" fmla="*/ 74 w 148"/>
                <a:gd name="T43" fmla="*/ 8 h 169"/>
                <a:gd name="T44" fmla="*/ 30 w 148"/>
                <a:gd name="T45" fmla="*/ 56 h 169"/>
                <a:gd name="T46" fmla="*/ 67 w 148"/>
                <a:gd name="T47" fmla="*/ 112 h 169"/>
                <a:gd name="T48" fmla="*/ 70 w 148"/>
                <a:gd name="T49" fmla="*/ 113 h 169"/>
                <a:gd name="T50" fmla="*/ 70 w 148"/>
                <a:gd name="T51" fmla="*/ 140 h 169"/>
                <a:gd name="T52" fmla="*/ 28 w 148"/>
                <a:gd name="T53" fmla="*/ 140 h 169"/>
                <a:gd name="T54" fmla="*/ 13 w 148"/>
                <a:gd name="T55" fmla="*/ 150 h 169"/>
                <a:gd name="T56" fmla="*/ 7 w 148"/>
                <a:gd name="T5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69">
                  <a:moveTo>
                    <a:pt x="7" y="169"/>
                  </a:moveTo>
                  <a:cubicBezTo>
                    <a:pt x="0" y="167"/>
                    <a:pt x="0" y="167"/>
                    <a:pt x="0" y="167"/>
                  </a:cubicBezTo>
                  <a:cubicBezTo>
                    <a:pt x="6" y="148"/>
                    <a:pt x="6" y="148"/>
                    <a:pt x="6" y="148"/>
                  </a:cubicBezTo>
                  <a:cubicBezTo>
                    <a:pt x="9" y="138"/>
                    <a:pt x="18" y="132"/>
                    <a:pt x="28" y="132"/>
                  </a:cubicBezTo>
                  <a:cubicBezTo>
                    <a:pt x="62" y="132"/>
                    <a:pt x="62" y="132"/>
                    <a:pt x="62" y="132"/>
                  </a:cubicBezTo>
                  <a:cubicBezTo>
                    <a:pt x="62" y="119"/>
                    <a:pt x="62" y="119"/>
                    <a:pt x="62" y="119"/>
                  </a:cubicBezTo>
                  <a:cubicBezTo>
                    <a:pt x="37" y="113"/>
                    <a:pt x="22" y="83"/>
                    <a:pt x="22" y="56"/>
                  </a:cubicBezTo>
                  <a:cubicBezTo>
                    <a:pt x="22" y="25"/>
                    <a:pt x="45" y="0"/>
                    <a:pt x="74" y="0"/>
                  </a:cubicBezTo>
                  <a:cubicBezTo>
                    <a:pt x="103" y="0"/>
                    <a:pt x="126" y="25"/>
                    <a:pt x="126" y="56"/>
                  </a:cubicBezTo>
                  <a:cubicBezTo>
                    <a:pt x="126" y="83"/>
                    <a:pt x="111" y="113"/>
                    <a:pt x="86" y="119"/>
                  </a:cubicBezTo>
                  <a:cubicBezTo>
                    <a:pt x="86" y="132"/>
                    <a:pt x="86" y="132"/>
                    <a:pt x="86" y="132"/>
                  </a:cubicBezTo>
                  <a:cubicBezTo>
                    <a:pt x="120" y="132"/>
                    <a:pt x="120" y="132"/>
                    <a:pt x="120" y="132"/>
                  </a:cubicBezTo>
                  <a:cubicBezTo>
                    <a:pt x="130" y="132"/>
                    <a:pt x="139" y="138"/>
                    <a:pt x="142" y="148"/>
                  </a:cubicBezTo>
                  <a:cubicBezTo>
                    <a:pt x="148" y="167"/>
                    <a:pt x="148" y="167"/>
                    <a:pt x="148" y="167"/>
                  </a:cubicBezTo>
                  <a:cubicBezTo>
                    <a:pt x="141" y="169"/>
                    <a:pt x="141" y="169"/>
                    <a:pt x="141" y="169"/>
                  </a:cubicBezTo>
                  <a:cubicBezTo>
                    <a:pt x="135" y="150"/>
                    <a:pt x="135" y="150"/>
                    <a:pt x="135" y="150"/>
                  </a:cubicBezTo>
                  <a:cubicBezTo>
                    <a:pt x="132" y="144"/>
                    <a:pt x="127" y="140"/>
                    <a:pt x="120" y="140"/>
                  </a:cubicBezTo>
                  <a:cubicBezTo>
                    <a:pt x="78" y="140"/>
                    <a:pt x="78" y="140"/>
                    <a:pt x="78" y="140"/>
                  </a:cubicBezTo>
                  <a:cubicBezTo>
                    <a:pt x="78" y="113"/>
                    <a:pt x="78" y="113"/>
                    <a:pt x="78" y="113"/>
                  </a:cubicBezTo>
                  <a:cubicBezTo>
                    <a:pt x="81" y="112"/>
                    <a:pt x="81" y="112"/>
                    <a:pt x="81" y="112"/>
                  </a:cubicBezTo>
                  <a:cubicBezTo>
                    <a:pt x="104" y="109"/>
                    <a:pt x="118" y="80"/>
                    <a:pt x="118" y="56"/>
                  </a:cubicBezTo>
                  <a:cubicBezTo>
                    <a:pt x="118" y="30"/>
                    <a:pt x="98" y="8"/>
                    <a:pt x="74" y="8"/>
                  </a:cubicBezTo>
                  <a:cubicBezTo>
                    <a:pt x="50" y="8"/>
                    <a:pt x="30" y="30"/>
                    <a:pt x="30" y="56"/>
                  </a:cubicBezTo>
                  <a:cubicBezTo>
                    <a:pt x="30" y="80"/>
                    <a:pt x="44" y="109"/>
                    <a:pt x="67" y="112"/>
                  </a:cubicBezTo>
                  <a:cubicBezTo>
                    <a:pt x="70" y="113"/>
                    <a:pt x="70" y="113"/>
                    <a:pt x="70" y="113"/>
                  </a:cubicBezTo>
                  <a:cubicBezTo>
                    <a:pt x="70" y="140"/>
                    <a:pt x="70" y="140"/>
                    <a:pt x="70" y="140"/>
                  </a:cubicBezTo>
                  <a:cubicBezTo>
                    <a:pt x="28" y="140"/>
                    <a:pt x="28" y="140"/>
                    <a:pt x="28" y="140"/>
                  </a:cubicBezTo>
                  <a:cubicBezTo>
                    <a:pt x="21" y="140"/>
                    <a:pt x="16" y="144"/>
                    <a:pt x="13" y="150"/>
                  </a:cubicBezTo>
                  <a:lnTo>
                    <a:pt x="7"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1" name="Freeform 161">
              <a:extLst>
                <a:ext uri="{FF2B5EF4-FFF2-40B4-BE49-F238E27FC236}">
                  <a16:creationId xmlns:a16="http://schemas.microsoft.com/office/drawing/2014/main" id="{FDCBC859-3360-42A0-9807-5F622D83A6CB}"/>
                </a:ext>
              </a:extLst>
            </p:cNvPr>
            <p:cNvSpPr>
              <a:spLocks/>
            </p:cNvSpPr>
            <p:nvPr/>
          </p:nvSpPr>
          <p:spPr bwMode="auto">
            <a:xfrm>
              <a:off x="14530388" y="4335463"/>
              <a:ext cx="190500" cy="119063"/>
            </a:xfrm>
            <a:custGeom>
              <a:avLst/>
              <a:gdLst>
                <a:gd name="T0" fmla="*/ 24 w 45"/>
                <a:gd name="T1" fmla="*/ 28 h 28"/>
                <a:gd name="T2" fmla="*/ 0 w 45"/>
                <a:gd name="T3" fmla="*/ 4 h 28"/>
                <a:gd name="T4" fmla="*/ 4 w 45"/>
                <a:gd name="T5" fmla="*/ 0 h 28"/>
                <a:gd name="T6" fmla="*/ 8 w 45"/>
                <a:gd name="T7" fmla="*/ 4 h 28"/>
                <a:gd name="T8" fmla="*/ 24 w 45"/>
                <a:gd name="T9" fmla="*/ 20 h 28"/>
                <a:gd name="T10" fmla="*/ 37 w 45"/>
                <a:gd name="T11" fmla="*/ 14 h 28"/>
                <a:gd name="T12" fmla="*/ 42 w 45"/>
                <a:gd name="T13" fmla="*/ 13 h 28"/>
                <a:gd name="T14" fmla="*/ 43 w 45"/>
                <a:gd name="T15" fmla="*/ 18 h 28"/>
                <a:gd name="T16" fmla="*/ 24 w 4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8">
                  <a:moveTo>
                    <a:pt x="24" y="28"/>
                  </a:moveTo>
                  <a:cubicBezTo>
                    <a:pt x="11" y="28"/>
                    <a:pt x="0" y="17"/>
                    <a:pt x="0" y="4"/>
                  </a:cubicBezTo>
                  <a:cubicBezTo>
                    <a:pt x="0" y="2"/>
                    <a:pt x="2" y="0"/>
                    <a:pt x="4" y="0"/>
                  </a:cubicBezTo>
                  <a:cubicBezTo>
                    <a:pt x="6" y="0"/>
                    <a:pt x="8" y="2"/>
                    <a:pt x="8" y="4"/>
                  </a:cubicBezTo>
                  <a:cubicBezTo>
                    <a:pt x="8" y="13"/>
                    <a:pt x="15" y="20"/>
                    <a:pt x="24" y="20"/>
                  </a:cubicBezTo>
                  <a:cubicBezTo>
                    <a:pt x="29" y="20"/>
                    <a:pt x="34" y="18"/>
                    <a:pt x="37" y="14"/>
                  </a:cubicBezTo>
                  <a:cubicBezTo>
                    <a:pt x="38" y="12"/>
                    <a:pt x="41" y="11"/>
                    <a:pt x="42" y="13"/>
                  </a:cubicBezTo>
                  <a:cubicBezTo>
                    <a:pt x="44" y="14"/>
                    <a:pt x="45" y="17"/>
                    <a:pt x="43" y="18"/>
                  </a:cubicBezTo>
                  <a:cubicBezTo>
                    <a:pt x="39" y="24"/>
                    <a:pt x="32" y="28"/>
                    <a:pt x="2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2" name="Freeform 162">
              <a:extLst>
                <a:ext uri="{FF2B5EF4-FFF2-40B4-BE49-F238E27FC236}">
                  <a16:creationId xmlns:a16="http://schemas.microsoft.com/office/drawing/2014/main" id="{8A768107-6663-4181-875A-BEE292B6A119}"/>
                </a:ext>
              </a:extLst>
            </p:cNvPr>
            <p:cNvSpPr>
              <a:spLocks/>
            </p:cNvSpPr>
            <p:nvPr/>
          </p:nvSpPr>
          <p:spPr bwMode="auto">
            <a:xfrm>
              <a:off x="14627225" y="4284663"/>
              <a:ext cx="34925" cy="68263"/>
            </a:xfrm>
            <a:custGeom>
              <a:avLst/>
              <a:gdLst>
                <a:gd name="T0" fmla="*/ 4 w 8"/>
                <a:gd name="T1" fmla="*/ 16 h 16"/>
                <a:gd name="T2" fmla="*/ 0 w 8"/>
                <a:gd name="T3" fmla="*/ 12 h 16"/>
                <a:gd name="T4" fmla="*/ 0 w 8"/>
                <a:gd name="T5" fmla="*/ 4 h 16"/>
                <a:gd name="T6" fmla="*/ 4 w 8"/>
                <a:gd name="T7" fmla="*/ 0 h 16"/>
                <a:gd name="T8" fmla="*/ 8 w 8"/>
                <a:gd name="T9" fmla="*/ 4 h 16"/>
                <a:gd name="T10" fmla="*/ 8 w 8"/>
                <a:gd name="T11" fmla="*/ 12 h 16"/>
                <a:gd name="T12" fmla="*/ 4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16"/>
                  </a:moveTo>
                  <a:cubicBezTo>
                    <a:pt x="2" y="16"/>
                    <a:pt x="0" y="14"/>
                    <a:pt x="0" y="12"/>
                  </a:cubicBezTo>
                  <a:cubicBezTo>
                    <a:pt x="0" y="4"/>
                    <a:pt x="0" y="4"/>
                    <a:pt x="0" y="4"/>
                  </a:cubicBezTo>
                  <a:cubicBezTo>
                    <a:pt x="0" y="2"/>
                    <a:pt x="2" y="0"/>
                    <a:pt x="4" y="0"/>
                  </a:cubicBezTo>
                  <a:cubicBezTo>
                    <a:pt x="6" y="0"/>
                    <a:pt x="8" y="2"/>
                    <a:pt x="8" y="4"/>
                  </a:cubicBezTo>
                  <a:cubicBezTo>
                    <a:pt x="8" y="12"/>
                    <a:pt x="8" y="12"/>
                    <a:pt x="8" y="12"/>
                  </a:cubicBezTo>
                  <a:cubicBezTo>
                    <a:pt x="8" y="14"/>
                    <a:pt x="6" y="16"/>
                    <a:pt x="4"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Freeform 163">
              <a:extLst>
                <a:ext uri="{FF2B5EF4-FFF2-40B4-BE49-F238E27FC236}">
                  <a16:creationId xmlns:a16="http://schemas.microsoft.com/office/drawing/2014/main" id="{3AA074BC-FD0F-4D37-865D-44EEAEF9671F}"/>
                </a:ext>
              </a:extLst>
            </p:cNvPr>
            <p:cNvSpPr>
              <a:spLocks/>
            </p:cNvSpPr>
            <p:nvPr/>
          </p:nvSpPr>
          <p:spPr bwMode="auto">
            <a:xfrm>
              <a:off x="14512925" y="4608513"/>
              <a:ext cx="238125" cy="119063"/>
            </a:xfrm>
            <a:custGeom>
              <a:avLst/>
              <a:gdLst>
                <a:gd name="T0" fmla="*/ 28 w 56"/>
                <a:gd name="T1" fmla="*/ 28 h 28"/>
                <a:gd name="T2" fmla="*/ 0 w 56"/>
                <a:gd name="T3" fmla="*/ 0 h 28"/>
                <a:gd name="T4" fmla="*/ 8 w 56"/>
                <a:gd name="T5" fmla="*/ 0 h 28"/>
                <a:gd name="T6" fmla="*/ 28 w 56"/>
                <a:gd name="T7" fmla="*/ 20 h 28"/>
                <a:gd name="T8" fmla="*/ 48 w 56"/>
                <a:gd name="T9" fmla="*/ 0 h 28"/>
                <a:gd name="T10" fmla="*/ 56 w 56"/>
                <a:gd name="T11" fmla="*/ 0 h 28"/>
                <a:gd name="T12" fmla="*/ 28 w 56"/>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6" h="28">
                  <a:moveTo>
                    <a:pt x="28" y="28"/>
                  </a:moveTo>
                  <a:cubicBezTo>
                    <a:pt x="13" y="28"/>
                    <a:pt x="0" y="16"/>
                    <a:pt x="0" y="0"/>
                  </a:cubicBezTo>
                  <a:cubicBezTo>
                    <a:pt x="8" y="0"/>
                    <a:pt x="8" y="0"/>
                    <a:pt x="8" y="0"/>
                  </a:cubicBezTo>
                  <a:cubicBezTo>
                    <a:pt x="8" y="12"/>
                    <a:pt x="17" y="20"/>
                    <a:pt x="28" y="20"/>
                  </a:cubicBezTo>
                  <a:cubicBezTo>
                    <a:pt x="39" y="20"/>
                    <a:pt x="48" y="12"/>
                    <a:pt x="48" y="0"/>
                  </a:cubicBezTo>
                  <a:cubicBezTo>
                    <a:pt x="56" y="0"/>
                    <a:pt x="56" y="0"/>
                    <a:pt x="56" y="0"/>
                  </a:cubicBezTo>
                  <a:cubicBezTo>
                    <a:pt x="56" y="16"/>
                    <a:pt x="43" y="28"/>
                    <a:pt x="2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4" name="Freeform 164">
              <a:extLst>
                <a:ext uri="{FF2B5EF4-FFF2-40B4-BE49-F238E27FC236}">
                  <a16:creationId xmlns:a16="http://schemas.microsoft.com/office/drawing/2014/main" id="{CE15BA8C-EB08-4B59-96FE-EBBA2A481686}"/>
                </a:ext>
              </a:extLst>
            </p:cNvPr>
            <p:cNvSpPr>
              <a:spLocks/>
            </p:cNvSpPr>
            <p:nvPr/>
          </p:nvSpPr>
          <p:spPr bwMode="auto">
            <a:xfrm>
              <a:off x="14792325" y="4297363"/>
              <a:ext cx="157163" cy="238125"/>
            </a:xfrm>
            <a:custGeom>
              <a:avLst/>
              <a:gdLst>
                <a:gd name="T0" fmla="*/ 31 w 37"/>
                <a:gd name="T1" fmla="*/ 56 h 56"/>
                <a:gd name="T2" fmla="*/ 6 w 37"/>
                <a:gd name="T3" fmla="*/ 0 h 56"/>
                <a:gd name="T4" fmla="*/ 14 w 37"/>
                <a:gd name="T5" fmla="*/ 2 h 56"/>
                <a:gd name="T6" fmla="*/ 10 w 37"/>
                <a:gd name="T7" fmla="*/ 1 h 56"/>
                <a:gd name="T8" fmla="*/ 14 w 37"/>
                <a:gd name="T9" fmla="*/ 2 h 56"/>
                <a:gd name="T10" fmla="*/ 37 w 37"/>
                <a:gd name="T11" fmla="*/ 50 h 56"/>
                <a:gd name="T12" fmla="*/ 31 w 37"/>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37" h="56">
                  <a:moveTo>
                    <a:pt x="31" y="56"/>
                  </a:moveTo>
                  <a:cubicBezTo>
                    <a:pt x="0" y="31"/>
                    <a:pt x="6" y="1"/>
                    <a:pt x="6" y="0"/>
                  </a:cubicBezTo>
                  <a:cubicBezTo>
                    <a:pt x="14" y="2"/>
                    <a:pt x="14" y="2"/>
                    <a:pt x="14" y="2"/>
                  </a:cubicBezTo>
                  <a:cubicBezTo>
                    <a:pt x="10" y="1"/>
                    <a:pt x="10" y="1"/>
                    <a:pt x="10" y="1"/>
                  </a:cubicBezTo>
                  <a:cubicBezTo>
                    <a:pt x="14" y="2"/>
                    <a:pt x="14" y="2"/>
                    <a:pt x="14" y="2"/>
                  </a:cubicBezTo>
                  <a:cubicBezTo>
                    <a:pt x="14" y="3"/>
                    <a:pt x="9" y="28"/>
                    <a:pt x="37" y="50"/>
                  </a:cubicBezTo>
                  <a:lnTo>
                    <a:pt x="3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5" name="Freeform 165">
              <a:extLst>
                <a:ext uri="{FF2B5EF4-FFF2-40B4-BE49-F238E27FC236}">
                  <a16:creationId xmlns:a16="http://schemas.microsoft.com/office/drawing/2014/main" id="{3C192131-EBAA-4C52-A5BE-D75B7BBBDB9E}"/>
                </a:ext>
              </a:extLst>
            </p:cNvPr>
            <p:cNvSpPr>
              <a:spLocks/>
            </p:cNvSpPr>
            <p:nvPr/>
          </p:nvSpPr>
          <p:spPr bwMode="auto">
            <a:xfrm>
              <a:off x="14314488" y="4297363"/>
              <a:ext cx="152400" cy="238125"/>
            </a:xfrm>
            <a:custGeom>
              <a:avLst/>
              <a:gdLst>
                <a:gd name="T0" fmla="*/ 5 w 36"/>
                <a:gd name="T1" fmla="*/ 56 h 56"/>
                <a:gd name="T2" fmla="*/ 0 w 36"/>
                <a:gd name="T3" fmla="*/ 50 h 56"/>
                <a:gd name="T4" fmla="*/ 23 w 36"/>
                <a:gd name="T5" fmla="*/ 2 h 56"/>
                <a:gd name="T6" fmla="*/ 30 w 36"/>
                <a:gd name="T7" fmla="*/ 0 h 56"/>
                <a:gd name="T8" fmla="*/ 5 w 36"/>
                <a:gd name="T9" fmla="*/ 56 h 56"/>
              </a:gdLst>
              <a:ahLst/>
              <a:cxnLst>
                <a:cxn ang="0">
                  <a:pos x="T0" y="T1"/>
                </a:cxn>
                <a:cxn ang="0">
                  <a:pos x="T2" y="T3"/>
                </a:cxn>
                <a:cxn ang="0">
                  <a:pos x="T4" y="T5"/>
                </a:cxn>
                <a:cxn ang="0">
                  <a:pos x="T6" y="T7"/>
                </a:cxn>
                <a:cxn ang="0">
                  <a:pos x="T8" y="T9"/>
                </a:cxn>
              </a:cxnLst>
              <a:rect l="0" t="0" r="r" b="b"/>
              <a:pathLst>
                <a:path w="36" h="56">
                  <a:moveTo>
                    <a:pt x="5" y="56"/>
                  </a:moveTo>
                  <a:cubicBezTo>
                    <a:pt x="0" y="50"/>
                    <a:pt x="0" y="50"/>
                    <a:pt x="0" y="50"/>
                  </a:cubicBezTo>
                  <a:cubicBezTo>
                    <a:pt x="27" y="28"/>
                    <a:pt x="23" y="3"/>
                    <a:pt x="23" y="2"/>
                  </a:cubicBezTo>
                  <a:cubicBezTo>
                    <a:pt x="30" y="0"/>
                    <a:pt x="30" y="0"/>
                    <a:pt x="30" y="0"/>
                  </a:cubicBezTo>
                  <a:cubicBezTo>
                    <a:pt x="31" y="1"/>
                    <a:pt x="36" y="31"/>
                    <a:pt x="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6" name="Freeform 166">
              <a:extLst>
                <a:ext uri="{FF2B5EF4-FFF2-40B4-BE49-F238E27FC236}">
                  <a16:creationId xmlns:a16="http://schemas.microsoft.com/office/drawing/2014/main" id="{0DD602A3-A462-4FC3-AE15-F57A8FB849D2}"/>
                </a:ext>
              </a:extLst>
            </p:cNvPr>
            <p:cNvSpPr>
              <a:spLocks/>
            </p:cNvSpPr>
            <p:nvPr/>
          </p:nvSpPr>
          <p:spPr bwMode="auto">
            <a:xfrm>
              <a:off x="14454188" y="4105275"/>
              <a:ext cx="368300" cy="127000"/>
            </a:xfrm>
            <a:custGeom>
              <a:avLst/>
              <a:gdLst>
                <a:gd name="T0" fmla="*/ 85 w 87"/>
                <a:gd name="T1" fmla="*/ 30 h 30"/>
                <a:gd name="T2" fmla="*/ 52 w 87"/>
                <a:gd name="T3" fmla="*/ 18 h 30"/>
                <a:gd name="T4" fmla="*/ 4 w 87"/>
                <a:gd name="T5" fmla="*/ 22 h 30"/>
                <a:gd name="T6" fmla="*/ 0 w 87"/>
                <a:gd name="T7" fmla="*/ 14 h 30"/>
                <a:gd name="T8" fmla="*/ 56 w 87"/>
                <a:gd name="T9" fmla="*/ 10 h 30"/>
                <a:gd name="T10" fmla="*/ 87 w 87"/>
                <a:gd name="T11" fmla="*/ 22 h 30"/>
                <a:gd name="T12" fmla="*/ 85 w 8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87" h="30">
                  <a:moveTo>
                    <a:pt x="85" y="30"/>
                  </a:moveTo>
                  <a:cubicBezTo>
                    <a:pt x="85" y="30"/>
                    <a:pt x="72" y="28"/>
                    <a:pt x="52" y="18"/>
                  </a:cubicBezTo>
                  <a:cubicBezTo>
                    <a:pt x="35" y="9"/>
                    <a:pt x="4" y="22"/>
                    <a:pt x="4" y="22"/>
                  </a:cubicBezTo>
                  <a:cubicBezTo>
                    <a:pt x="0" y="14"/>
                    <a:pt x="0" y="14"/>
                    <a:pt x="0" y="14"/>
                  </a:cubicBezTo>
                  <a:cubicBezTo>
                    <a:pt x="2" y="14"/>
                    <a:pt x="35" y="0"/>
                    <a:pt x="56" y="10"/>
                  </a:cubicBezTo>
                  <a:cubicBezTo>
                    <a:pt x="74" y="20"/>
                    <a:pt x="86" y="22"/>
                    <a:pt x="87" y="22"/>
                  </a:cubicBezTo>
                  <a:lnTo>
                    <a:pt x="8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75" name="Группа 422">
            <a:extLst>
              <a:ext uri="{FF2B5EF4-FFF2-40B4-BE49-F238E27FC236}">
                <a16:creationId xmlns:a16="http://schemas.microsoft.com/office/drawing/2014/main" id="{9DE68E95-1926-4A78-B20E-905530D65024}"/>
              </a:ext>
            </a:extLst>
          </p:cNvPr>
          <p:cNvGrpSpPr/>
          <p:nvPr/>
        </p:nvGrpSpPr>
        <p:grpSpPr>
          <a:xfrm>
            <a:off x="14277275" y="7451445"/>
            <a:ext cx="570632" cy="537515"/>
            <a:chOff x="13081001" y="7616825"/>
            <a:chExt cx="711200" cy="669925"/>
          </a:xfrm>
          <a:solidFill>
            <a:schemeClr val="accent5">
              <a:lumMod val="75000"/>
            </a:schemeClr>
          </a:solidFill>
        </p:grpSpPr>
        <p:sp>
          <p:nvSpPr>
            <p:cNvPr id="76" name="Freeform 339">
              <a:extLst>
                <a:ext uri="{FF2B5EF4-FFF2-40B4-BE49-F238E27FC236}">
                  <a16:creationId xmlns:a16="http://schemas.microsoft.com/office/drawing/2014/main" id="{F806D33B-2338-4EF0-BCCE-BB5F14E4516E}"/>
                </a:ext>
              </a:extLst>
            </p:cNvPr>
            <p:cNvSpPr>
              <a:spLocks/>
            </p:cNvSpPr>
            <p:nvPr/>
          </p:nvSpPr>
          <p:spPr bwMode="auto">
            <a:xfrm>
              <a:off x="13081001" y="7858125"/>
              <a:ext cx="473075" cy="428625"/>
            </a:xfrm>
            <a:custGeom>
              <a:avLst/>
              <a:gdLst>
                <a:gd name="T0" fmla="*/ 4 w 112"/>
                <a:gd name="T1" fmla="*/ 100 h 100"/>
                <a:gd name="T2" fmla="*/ 2 w 112"/>
                <a:gd name="T3" fmla="*/ 100 h 100"/>
                <a:gd name="T4" fmla="*/ 0 w 112"/>
                <a:gd name="T5" fmla="*/ 96 h 100"/>
                <a:gd name="T6" fmla="*/ 0 w 112"/>
                <a:gd name="T7" fmla="*/ 4 h 100"/>
                <a:gd name="T8" fmla="*/ 4 w 112"/>
                <a:gd name="T9" fmla="*/ 0 h 100"/>
                <a:gd name="T10" fmla="*/ 60 w 112"/>
                <a:gd name="T11" fmla="*/ 0 h 100"/>
                <a:gd name="T12" fmla="*/ 64 w 112"/>
                <a:gd name="T13" fmla="*/ 4 h 100"/>
                <a:gd name="T14" fmla="*/ 60 w 112"/>
                <a:gd name="T15" fmla="*/ 8 h 100"/>
                <a:gd name="T16" fmla="*/ 8 w 112"/>
                <a:gd name="T17" fmla="*/ 8 h 100"/>
                <a:gd name="T18" fmla="*/ 8 w 112"/>
                <a:gd name="T19" fmla="*/ 86 h 100"/>
                <a:gd name="T20" fmla="*/ 21 w 112"/>
                <a:gd name="T21" fmla="*/ 73 h 100"/>
                <a:gd name="T22" fmla="*/ 24 w 112"/>
                <a:gd name="T23" fmla="*/ 72 h 100"/>
                <a:gd name="T24" fmla="*/ 104 w 112"/>
                <a:gd name="T25" fmla="*/ 72 h 100"/>
                <a:gd name="T26" fmla="*/ 104 w 112"/>
                <a:gd name="T27" fmla="*/ 36 h 100"/>
                <a:gd name="T28" fmla="*/ 108 w 112"/>
                <a:gd name="T29" fmla="*/ 32 h 100"/>
                <a:gd name="T30" fmla="*/ 112 w 112"/>
                <a:gd name="T31" fmla="*/ 36 h 100"/>
                <a:gd name="T32" fmla="*/ 112 w 112"/>
                <a:gd name="T33" fmla="*/ 76 h 100"/>
                <a:gd name="T34" fmla="*/ 108 w 112"/>
                <a:gd name="T35" fmla="*/ 80 h 100"/>
                <a:gd name="T36" fmla="*/ 26 w 112"/>
                <a:gd name="T37" fmla="*/ 80 h 100"/>
                <a:gd name="T38" fmla="*/ 7 w 112"/>
                <a:gd name="T39" fmla="*/ 99 h 100"/>
                <a:gd name="T40" fmla="*/ 4 w 112"/>
                <a:gd name="T4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00">
                  <a:moveTo>
                    <a:pt x="4" y="100"/>
                  </a:moveTo>
                  <a:cubicBezTo>
                    <a:pt x="3" y="100"/>
                    <a:pt x="3" y="100"/>
                    <a:pt x="2" y="100"/>
                  </a:cubicBezTo>
                  <a:cubicBezTo>
                    <a:pt x="1" y="99"/>
                    <a:pt x="0" y="98"/>
                    <a:pt x="0" y="96"/>
                  </a:cubicBezTo>
                  <a:cubicBezTo>
                    <a:pt x="0" y="4"/>
                    <a:pt x="0" y="4"/>
                    <a:pt x="0" y="4"/>
                  </a:cubicBezTo>
                  <a:cubicBezTo>
                    <a:pt x="0" y="2"/>
                    <a:pt x="2" y="0"/>
                    <a:pt x="4" y="0"/>
                  </a:cubicBezTo>
                  <a:cubicBezTo>
                    <a:pt x="60" y="0"/>
                    <a:pt x="60" y="0"/>
                    <a:pt x="60" y="0"/>
                  </a:cubicBezTo>
                  <a:cubicBezTo>
                    <a:pt x="62" y="0"/>
                    <a:pt x="64" y="2"/>
                    <a:pt x="64" y="4"/>
                  </a:cubicBezTo>
                  <a:cubicBezTo>
                    <a:pt x="64" y="6"/>
                    <a:pt x="62" y="8"/>
                    <a:pt x="60" y="8"/>
                  </a:cubicBezTo>
                  <a:cubicBezTo>
                    <a:pt x="8" y="8"/>
                    <a:pt x="8" y="8"/>
                    <a:pt x="8" y="8"/>
                  </a:cubicBezTo>
                  <a:cubicBezTo>
                    <a:pt x="8" y="86"/>
                    <a:pt x="8" y="86"/>
                    <a:pt x="8" y="86"/>
                  </a:cubicBezTo>
                  <a:cubicBezTo>
                    <a:pt x="21" y="73"/>
                    <a:pt x="21" y="73"/>
                    <a:pt x="21" y="73"/>
                  </a:cubicBezTo>
                  <a:cubicBezTo>
                    <a:pt x="22" y="72"/>
                    <a:pt x="23" y="72"/>
                    <a:pt x="24" y="72"/>
                  </a:cubicBezTo>
                  <a:cubicBezTo>
                    <a:pt x="104" y="72"/>
                    <a:pt x="104" y="72"/>
                    <a:pt x="104" y="72"/>
                  </a:cubicBezTo>
                  <a:cubicBezTo>
                    <a:pt x="104" y="36"/>
                    <a:pt x="104" y="36"/>
                    <a:pt x="104" y="36"/>
                  </a:cubicBezTo>
                  <a:cubicBezTo>
                    <a:pt x="104" y="34"/>
                    <a:pt x="106" y="32"/>
                    <a:pt x="108" y="32"/>
                  </a:cubicBezTo>
                  <a:cubicBezTo>
                    <a:pt x="110" y="32"/>
                    <a:pt x="112" y="34"/>
                    <a:pt x="112" y="36"/>
                  </a:cubicBezTo>
                  <a:cubicBezTo>
                    <a:pt x="112" y="76"/>
                    <a:pt x="112" y="76"/>
                    <a:pt x="112" y="76"/>
                  </a:cubicBezTo>
                  <a:cubicBezTo>
                    <a:pt x="112" y="78"/>
                    <a:pt x="110" y="80"/>
                    <a:pt x="108" y="80"/>
                  </a:cubicBezTo>
                  <a:cubicBezTo>
                    <a:pt x="26" y="80"/>
                    <a:pt x="26" y="80"/>
                    <a:pt x="26" y="80"/>
                  </a:cubicBezTo>
                  <a:cubicBezTo>
                    <a:pt x="7" y="99"/>
                    <a:pt x="7" y="99"/>
                    <a:pt x="7" y="99"/>
                  </a:cubicBezTo>
                  <a:cubicBezTo>
                    <a:pt x="6" y="100"/>
                    <a:pt x="5" y="100"/>
                    <a:pt x="4"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7" name="Freeform 340">
              <a:extLst>
                <a:ext uri="{FF2B5EF4-FFF2-40B4-BE49-F238E27FC236}">
                  <a16:creationId xmlns:a16="http://schemas.microsoft.com/office/drawing/2014/main" id="{F20D3B3E-5117-4CA3-A031-F228839ECC0E}"/>
                </a:ext>
              </a:extLst>
            </p:cNvPr>
            <p:cNvSpPr>
              <a:spLocks noEditPoints="1"/>
            </p:cNvSpPr>
            <p:nvPr/>
          </p:nvSpPr>
          <p:spPr bwMode="auto">
            <a:xfrm>
              <a:off x="13317538" y="7616825"/>
              <a:ext cx="474663" cy="430213"/>
            </a:xfrm>
            <a:custGeom>
              <a:avLst/>
              <a:gdLst>
                <a:gd name="T0" fmla="*/ 108 w 112"/>
                <a:gd name="T1" fmla="*/ 100 h 100"/>
                <a:gd name="T2" fmla="*/ 105 w 112"/>
                <a:gd name="T3" fmla="*/ 99 h 100"/>
                <a:gd name="T4" fmla="*/ 86 w 112"/>
                <a:gd name="T5" fmla="*/ 80 h 100"/>
                <a:gd name="T6" fmla="*/ 4 w 112"/>
                <a:gd name="T7" fmla="*/ 80 h 100"/>
                <a:gd name="T8" fmla="*/ 0 w 112"/>
                <a:gd name="T9" fmla="*/ 76 h 100"/>
                <a:gd name="T10" fmla="*/ 0 w 112"/>
                <a:gd name="T11" fmla="*/ 4 h 100"/>
                <a:gd name="T12" fmla="*/ 4 w 112"/>
                <a:gd name="T13" fmla="*/ 0 h 100"/>
                <a:gd name="T14" fmla="*/ 108 w 112"/>
                <a:gd name="T15" fmla="*/ 0 h 100"/>
                <a:gd name="T16" fmla="*/ 112 w 112"/>
                <a:gd name="T17" fmla="*/ 4 h 100"/>
                <a:gd name="T18" fmla="*/ 112 w 112"/>
                <a:gd name="T19" fmla="*/ 96 h 100"/>
                <a:gd name="T20" fmla="*/ 110 w 112"/>
                <a:gd name="T21" fmla="*/ 100 h 100"/>
                <a:gd name="T22" fmla="*/ 108 w 112"/>
                <a:gd name="T23" fmla="*/ 100 h 100"/>
                <a:gd name="T24" fmla="*/ 8 w 112"/>
                <a:gd name="T25" fmla="*/ 72 h 100"/>
                <a:gd name="T26" fmla="*/ 88 w 112"/>
                <a:gd name="T27" fmla="*/ 72 h 100"/>
                <a:gd name="T28" fmla="*/ 91 w 112"/>
                <a:gd name="T29" fmla="*/ 73 h 100"/>
                <a:gd name="T30" fmla="*/ 104 w 112"/>
                <a:gd name="T31" fmla="*/ 86 h 100"/>
                <a:gd name="T32" fmla="*/ 104 w 112"/>
                <a:gd name="T33" fmla="*/ 8 h 100"/>
                <a:gd name="T34" fmla="*/ 8 w 112"/>
                <a:gd name="T35" fmla="*/ 8 h 100"/>
                <a:gd name="T36" fmla="*/ 8 w 112"/>
                <a:gd name="T37" fmla="*/ 7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00">
                  <a:moveTo>
                    <a:pt x="108" y="100"/>
                  </a:moveTo>
                  <a:cubicBezTo>
                    <a:pt x="107" y="100"/>
                    <a:pt x="106" y="100"/>
                    <a:pt x="105" y="99"/>
                  </a:cubicBezTo>
                  <a:cubicBezTo>
                    <a:pt x="86" y="80"/>
                    <a:pt x="86" y="80"/>
                    <a:pt x="86" y="80"/>
                  </a:cubicBezTo>
                  <a:cubicBezTo>
                    <a:pt x="4" y="80"/>
                    <a:pt x="4" y="80"/>
                    <a:pt x="4" y="80"/>
                  </a:cubicBezTo>
                  <a:cubicBezTo>
                    <a:pt x="2" y="80"/>
                    <a:pt x="0" y="78"/>
                    <a:pt x="0" y="76"/>
                  </a:cubicBezTo>
                  <a:cubicBezTo>
                    <a:pt x="0" y="4"/>
                    <a:pt x="0" y="4"/>
                    <a:pt x="0" y="4"/>
                  </a:cubicBezTo>
                  <a:cubicBezTo>
                    <a:pt x="0" y="2"/>
                    <a:pt x="2" y="0"/>
                    <a:pt x="4" y="0"/>
                  </a:cubicBezTo>
                  <a:cubicBezTo>
                    <a:pt x="108" y="0"/>
                    <a:pt x="108" y="0"/>
                    <a:pt x="108" y="0"/>
                  </a:cubicBezTo>
                  <a:cubicBezTo>
                    <a:pt x="110" y="0"/>
                    <a:pt x="112" y="2"/>
                    <a:pt x="112" y="4"/>
                  </a:cubicBezTo>
                  <a:cubicBezTo>
                    <a:pt x="112" y="96"/>
                    <a:pt x="112" y="96"/>
                    <a:pt x="112" y="96"/>
                  </a:cubicBezTo>
                  <a:cubicBezTo>
                    <a:pt x="112" y="98"/>
                    <a:pt x="111" y="99"/>
                    <a:pt x="110" y="100"/>
                  </a:cubicBezTo>
                  <a:cubicBezTo>
                    <a:pt x="109" y="100"/>
                    <a:pt x="109" y="100"/>
                    <a:pt x="108" y="100"/>
                  </a:cubicBezTo>
                  <a:moveTo>
                    <a:pt x="8" y="72"/>
                  </a:moveTo>
                  <a:cubicBezTo>
                    <a:pt x="88" y="72"/>
                    <a:pt x="88" y="72"/>
                    <a:pt x="88" y="72"/>
                  </a:cubicBezTo>
                  <a:cubicBezTo>
                    <a:pt x="89" y="72"/>
                    <a:pt x="90" y="72"/>
                    <a:pt x="91" y="73"/>
                  </a:cubicBezTo>
                  <a:cubicBezTo>
                    <a:pt x="104" y="86"/>
                    <a:pt x="104" y="86"/>
                    <a:pt x="104" y="86"/>
                  </a:cubicBezTo>
                  <a:cubicBezTo>
                    <a:pt x="104" y="8"/>
                    <a:pt x="104" y="8"/>
                    <a:pt x="104" y="8"/>
                  </a:cubicBezTo>
                  <a:cubicBezTo>
                    <a:pt x="8" y="8"/>
                    <a:pt x="8" y="8"/>
                    <a:pt x="8" y="8"/>
                  </a:cubicBezTo>
                  <a:lnTo>
                    <a:pt x="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8" name="Freeform 341">
              <a:extLst>
                <a:ext uri="{FF2B5EF4-FFF2-40B4-BE49-F238E27FC236}">
                  <a16:creationId xmlns:a16="http://schemas.microsoft.com/office/drawing/2014/main" id="{74ECD76C-E403-4A62-A167-7FF224003565}"/>
                </a:ext>
              </a:extLst>
            </p:cNvPr>
            <p:cNvSpPr>
              <a:spLocks noEditPoints="1"/>
            </p:cNvSpPr>
            <p:nvPr/>
          </p:nvSpPr>
          <p:spPr bwMode="auto">
            <a:xfrm>
              <a:off x="13414376" y="7770813"/>
              <a:ext cx="288925" cy="34925"/>
            </a:xfrm>
            <a:custGeom>
              <a:avLst/>
              <a:gdLst>
                <a:gd name="T0" fmla="*/ 182 w 182"/>
                <a:gd name="T1" fmla="*/ 22 h 22"/>
                <a:gd name="T2" fmla="*/ 128 w 182"/>
                <a:gd name="T3" fmla="*/ 22 h 22"/>
                <a:gd name="T4" fmla="*/ 128 w 182"/>
                <a:gd name="T5" fmla="*/ 0 h 22"/>
                <a:gd name="T6" fmla="*/ 182 w 182"/>
                <a:gd name="T7" fmla="*/ 0 h 22"/>
                <a:gd name="T8" fmla="*/ 182 w 182"/>
                <a:gd name="T9" fmla="*/ 22 h 22"/>
                <a:gd name="T10" fmla="*/ 118 w 182"/>
                <a:gd name="T11" fmla="*/ 22 h 22"/>
                <a:gd name="T12" fmla="*/ 64 w 182"/>
                <a:gd name="T13" fmla="*/ 22 h 22"/>
                <a:gd name="T14" fmla="*/ 64 w 182"/>
                <a:gd name="T15" fmla="*/ 0 h 22"/>
                <a:gd name="T16" fmla="*/ 118 w 182"/>
                <a:gd name="T17" fmla="*/ 0 h 22"/>
                <a:gd name="T18" fmla="*/ 118 w 182"/>
                <a:gd name="T19" fmla="*/ 22 h 22"/>
                <a:gd name="T20" fmla="*/ 54 w 182"/>
                <a:gd name="T21" fmla="*/ 22 h 22"/>
                <a:gd name="T22" fmla="*/ 0 w 182"/>
                <a:gd name="T23" fmla="*/ 22 h 22"/>
                <a:gd name="T24" fmla="*/ 0 w 182"/>
                <a:gd name="T25" fmla="*/ 0 h 22"/>
                <a:gd name="T26" fmla="*/ 54 w 182"/>
                <a:gd name="T27" fmla="*/ 0 h 22"/>
                <a:gd name="T28" fmla="*/ 54 w 182"/>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22">
                  <a:moveTo>
                    <a:pt x="182" y="22"/>
                  </a:moveTo>
                  <a:lnTo>
                    <a:pt x="128" y="22"/>
                  </a:lnTo>
                  <a:lnTo>
                    <a:pt x="128" y="0"/>
                  </a:lnTo>
                  <a:lnTo>
                    <a:pt x="182" y="0"/>
                  </a:lnTo>
                  <a:lnTo>
                    <a:pt x="182" y="22"/>
                  </a:lnTo>
                  <a:close/>
                  <a:moveTo>
                    <a:pt x="118" y="22"/>
                  </a:moveTo>
                  <a:lnTo>
                    <a:pt x="64" y="22"/>
                  </a:lnTo>
                  <a:lnTo>
                    <a:pt x="64" y="0"/>
                  </a:lnTo>
                  <a:lnTo>
                    <a:pt x="118" y="0"/>
                  </a:lnTo>
                  <a:lnTo>
                    <a:pt x="118" y="22"/>
                  </a:lnTo>
                  <a:close/>
                  <a:moveTo>
                    <a:pt x="54" y="22"/>
                  </a:moveTo>
                  <a:lnTo>
                    <a:pt x="0" y="22"/>
                  </a:lnTo>
                  <a:lnTo>
                    <a:pt x="0" y="0"/>
                  </a:lnTo>
                  <a:lnTo>
                    <a:pt x="54" y="0"/>
                  </a:lnTo>
                  <a:lnTo>
                    <a:pt x="5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pic>
        <p:nvPicPr>
          <p:cNvPr id="81" name="Picture 80">
            <a:extLst>
              <a:ext uri="{FF2B5EF4-FFF2-40B4-BE49-F238E27FC236}">
                <a16:creationId xmlns:a16="http://schemas.microsoft.com/office/drawing/2014/main" id="{3B5EF58A-6F50-4246-9AAA-EA7B895225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2062" y="6200417"/>
            <a:ext cx="1840203" cy="369684"/>
          </a:xfrm>
          <a:prstGeom prst="rect">
            <a:avLst/>
          </a:prstGeom>
        </p:spPr>
      </p:pic>
    </p:spTree>
    <p:extLst>
      <p:ext uri="{BB962C8B-B14F-4D97-AF65-F5344CB8AC3E}">
        <p14:creationId xmlns:p14="http://schemas.microsoft.com/office/powerpoint/2010/main" val="935637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FA87E1E-0E7B-435D-AB23-08EBEE354985}"/>
              </a:ext>
            </a:extLst>
          </p:cNvPr>
          <p:cNvPicPr preferRelativeResize="0">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8647043" y="3508348"/>
            <a:ext cx="8946655" cy="5646909"/>
          </a:xfrm>
        </p:spPr>
      </p:pic>
      <p:pic>
        <p:nvPicPr>
          <p:cNvPr id="6" name="Picture 5">
            <a:extLst>
              <a:ext uri="{FF2B5EF4-FFF2-40B4-BE49-F238E27FC236}">
                <a16:creationId xmlns:a16="http://schemas.microsoft.com/office/drawing/2014/main" id="{3E26B1B5-EC03-4CBD-94B1-9D71E07EC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788" y="425571"/>
            <a:ext cx="9091448" cy="6614733"/>
          </a:xfrm>
          <a:prstGeom prst="rect">
            <a:avLst/>
          </a:prstGeom>
        </p:spPr>
      </p:pic>
      <p:pic>
        <p:nvPicPr>
          <p:cNvPr id="7" name="Picture 6">
            <a:extLst>
              <a:ext uri="{FF2B5EF4-FFF2-40B4-BE49-F238E27FC236}">
                <a16:creationId xmlns:a16="http://schemas.microsoft.com/office/drawing/2014/main" id="{DD201C1D-7C8F-4C02-8AFD-04407351E9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45438" y="9223512"/>
            <a:ext cx="793441" cy="792023"/>
          </a:xfrm>
          <a:prstGeom prst="rect">
            <a:avLst/>
          </a:prstGeom>
        </p:spPr>
      </p:pic>
    </p:spTree>
    <p:extLst>
      <p:ext uri="{BB962C8B-B14F-4D97-AF65-F5344CB8AC3E}">
        <p14:creationId xmlns:p14="http://schemas.microsoft.com/office/powerpoint/2010/main" val="14394331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4FB6F-C5AB-4DAE-A67E-E385E2E2D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438" y="9223512"/>
            <a:ext cx="793441" cy="792023"/>
          </a:xfrm>
          <a:prstGeom prst="rect">
            <a:avLst/>
          </a:prstGeom>
        </p:spPr>
      </p:pic>
      <p:pic>
        <p:nvPicPr>
          <p:cNvPr id="6" name="Picture 5">
            <a:extLst>
              <a:ext uri="{FF2B5EF4-FFF2-40B4-BE49-F238E27FC236}">
                <a16:creationId xmlns:a16="http://schemas.microsoft.com/office/drawing/2014/main" id="{558C15D9-7D4C-4E78-921B-0A82321BF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809" y="2706199"/>
            <a:ext cx="9752381" cy="4876190"/>
          </a:xfrm>
          <a:prstGeom prst="rect">
            <a:avLst/>
          </a:prstGeom>
        </p:spPr>
      </p:pic>
    </p:spTree>
    <p:extLst>
      <p:ext uri="{BB962C8B-B14F-4D97-AF65-F5344CB8AC3E}">
        <p14:creationId xmlns:p14="http://schemas.microsoft.com/office/powerpoint/2010/main" val="196330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CE76CC-2079-4D3A-8431-CA3ED842457E}"/>
              </a:ext>
            </a:extLst>
          </p:cNvPr>
          <p:cNvPicPr>
            <a:picLocks noChangeAspect="1"/>
          </p:cNvPicPr>
          <p:nvPr/>
        </p:nvPicPr>
        <p:blipFill rotWithShape="1">
          <a:blip r:embed="rId2">
            <a:extLst>
              <a:ext uri="{28A0092B-C50C-407E-A947-70E740481C1C}">
                <a14:useLocalDpi xmlns:a14="http://schemas.microsoft.com/office/drawing/2010/main" val="0"/>
              </a:ext>
            </a:extLst>
          </a:blip>
          <a:srcRect t="26946" r="1" b="19519"/>
          <a:stretch/>
        </p:blipFill>
        <p:spPr>
          <a:xfrm>
            <a:off x="482601" y="482672"/>
            <a:ext cx="8595102" cy="4601451"/>
          </a:xfrm>
          <a:prstGeom prst="rect">
            <a:avLst/>
          </a:prstGeom>
        </p:spPr>
      </p:pic>
      <p:pic>
        <p:nvPicPr>
          <p:cNvPr id="3" name="Picture 2">
            <a:extLst>
              <a:ext uri="{FF2B5EF4-FFF2-40B4-BE49-F238E27FC236}">
                <a16:creationId xmlns:a16="http://schemas.microsoft.com/office/drawing/2014/main" id="{1843A263-2C1B-4AD0-83ED-32798A9A4598}"/>
              </a:ext>
            </a:extLst>
          </p:cNvPr>
          <p:cNvPicPr>
            <a:picLocks noChangeAspect="1"/>
          </p:cNvPicPr>
          <p:nvPr/>
        </p:nvPicPr>
        <p:blipFill rotWithShape="1">
          <a:blip r:embed="rId3">
            <a:extLst>
              <a:ext uri="{28A0092B-C50C-407E-A947-70E740481C1C}">
                <a14:useLocalDpi xmlns:a14="http://schemas.microsoft.com/office/drawing/2010/main" val="0"/>
              </a:ext>
            </a:extLst>
          </a:blip>
          <a:srcRect r="18456" b="-3"/>
          <a:stretch/>
        </p:blipFill>
        <p:spPr>
          <a:xfrm rot="5400000">
            <a:off x="297872" y="5389186"/>
            <a:ext cx="4605289" cy="4235829"/>
          </a:xfrm>
          <a:prstGeom prst="rect">
            <a:avLst/>
          </a:prstGeom>
        </p:spPr>
      </p:pic>
      <p:pic>
        <p:nvPicPr>
          <p:cNvPr id="7" name="Picture 6">
            <a:extLst>
              <a:ext uri="{FF2B5EF4-FFF2-40B4-BE49-F238E27FC236}">
                <a16:creationId xmlns:a16="http://schemas.microsoft.com/office/drawing/2014/main" id="{77445147-69A3-4BBF-99E7-25E1ED4CE5E1}"/>
              </a:ext>
            </a:extLst>
          </p:cNvPr>
          <p:cNvPicPr>
            <a:picLocks noChangeAspect="1"/>
          </p:cNvPicPr>
          <p:nvPr/>
        </p:nvPicPr>
        <p:blipFill rotWithShape="1">
          <a:blip r:embed="rId4">
            <a:extLst>
              <a:ext uri="{28A0092B-C50C-407E-A947-70E740481C1C}">
                <a14:useLocalDpi xmlns:a14="http://schemas.microsoft.com/office/drawing/2010/main" val="0"/>
              </a:ext>
            </a:extLst>
          </a:blip>
          <a:srcRect r="-3" b="18268"/>
          <a:stretch/>
        </p:blipFill>
        <p:spPr>
          <a:xfrm>
            <a:off x="4841875" y="5190020"/>
            <a:ext cx="4235829" cy="4615887"/>
          </a:xfrm>
          <a:prstGeom prst="rect">
            <a:avLst/>
          </a:prstGeom>
        </p:spPr>
      </p:pic>
      <p:pic>
        <p:nvPicPr>
          <p:cNvPr id="4" name="Picture 3">
            <a:extLst>
              <a:ext uri="{FF2B5EF4-FFF2-40B4-BE49-F238E27FC236}">
                <a16:creationId xmlns:a16="http://schemas.microsoft.com/office/drawing/2014/main" id="{2845539E-CFEC-47EE-8121-42D011695F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589" r="1" b="14084"/>
          <a:stretch/>
        </p:blipFill>
        <p:spPr>
          <a:xfrm>
            <a:off x="9201150" y="482672"/>
            <a:ext cx="8604247" cy="9323238"/>
          </a:xfrm>
          <a:prstGeom prst="rect">
            <a:avLst/>
          </a:prstGeom>
        </p:spPr>
      </p:pic>
    </p:spTree>
    <p:extLst>
      <p:ext uri="{BB962C8B-B14F-4D97-AF65-F5344CB8AC3E}">
        <p14:creationId xmlns:p14="http://schemas.microsoft.com/office/powerpoint/2010/main" val="3035566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29200" y="1654011"/>
            <a:ext cx="8446168" cy="990015"/>
          </a:xfrm>
          <a:prstGeom prst="rect">
            <a:avLst/>
          </a:prstGeom>
          <a:noFill/>
        </p:spPr>
        <p:txBody>
          <a:bodyPr wrap="square" rtlCol="0">
            <a:spAutoFit/>
          </a:bodyPr>
          <a:lstStyle/>
          <a:p>
            <a:pPr algn="ctr">
              <a:lnSpc>
                <a:spcPts val="7000"/>
              </a:lnSpc>
            </a:pPr>
            <a:r>
              <a:rPr lang="en-US" sz="6000" dirty="0">
                <a:solidFill>
                  <a:schemeClr val="bg1"/>
                </a:solidFill>
                <a:latin typeface="+mj-lt"/>
              </a:rPr>
              <a:t>Questions</a:t>
            </a:r>
          </a:p>
        </p:txBody>
      </p:sp>
      <p:sp>
        <p:nvSpPr>
          <p:cNvPr id="11" name="TextBox 10"/>
          <p:cNvSpPr txBox="1"/>
          <p:nvPr/>
        </p:nvSpPr>
        <p:spPr>
          <a:xfrm>
            <a:off x="2640783" y="2779223"/>
            <a:ext cx="13006435" cy="2554545"/>
          </a:xfrm>
          <a:prstGeom prst="rect">
            <a:avLst/>
          </a:prstGeom>
          <a:noFill/>
        </p:spPr>
        <p:txBody>
          <a:bodyPr wrap="square" rtlCol="0">
            <a:spAutoFit/>
          </a:bodyPr>
          <a:lstStyle/>
          <a:p>
            <a:pPr marL="285750" lvl="0" indent="-171450">
              <a:buClr>
                <a:srgbClr val="000000"/>
              </a:buClr>
              <a:buSzPts val="1800"/>
            </a:pPr>
            <a:endParaRPr lang="en-US" sz="1600" dirty="0">
              <a:solidFill>
                <a:srgbClr val="000000"/>
              </a:solidFill>
              <a:latin typeface="Arial"/>
              <a:ea typeface="Arial"/>
              <a:cs typeface="Arial"/>
              <a:sym typeface="Arial"/>
            </a:endParaRPr>
          </a:p>
          <a:p>
            <a:pPr marL="285750" lvl="0" indent="-285750">
              <a:buClr>
                <a:srgbClr val="000000"/>
              </a:buClr>
              <a:buSzPts val="1800"/>
              <a:buFont typeface="Arial"/>
              <a:buChar char="•"/>
            </a:pPr>
            <a:r>
              <a:rPr lang="en-US" sz="4800" dirty="0">
                <a:solidFill>
                  <a:schemeClr val="bg1"/>
                </a:solidFill>
                <a:latin typeface="Arial"/>
                <a:ea typeface="Arial"/>
                <a:cs typeface="Arial"/>
                <a:sym typeface="Arial"/>
              </a:rPr>
              <a:t>Twitter: @</a:t>
            </a:r>
            <a:r>
              <a:rPr lang="en-US" sz="4800" dirty="0" err="1">
                <a:solidFill>
                  <a:schemeClr val="bg1"/>
                </a:solidFill>
                <a:latin typeface="Arial"/>
                <a:ea typeface="Arial"/>
                <a:cs typeface="Arial"/>
                <a:sym typeface="Arial"/>
              </a:rPr>
              <a:t>Coherencemed</a:t>
            </a:r>
            <a:r>
              <a:rPr lang="en-US" sz="4800" dirty="0">
                <a:solidFill>
                  <a:schemeClr val="bg1"/>
                </a:solidFill>
                <a:latin typeface="Arial"/>
                <a:ea typeface="Arial"/>
                <a:cs typeface="Arial"/>
                <a:sym typeface="Arial"/>
              </a:rPr>
              <a:t>  </a:t>
            </a:r>
          </a:p>
          <a:p>
            <a:pPr marL="285750" lvl="0" indent="-285750">
              <a:buClr>
                <a:srgbClr val="000000"/>
              </a:buClr>
              <a:buSzPts val="1800"/>
              <a:buFont typeface="Arial"/>
              <a:buChar char="•"/>
            </a:pPr>
            <a:r>
              <a:rPr lang="en-US" sz="4800" u="sng" dirty="0">
                <a:solidFill>
                  <a:schemeClr val="bg1"/>
                </a:solidFill>
                <a:latin typeface="Arial"/>
                <a:ea typeface="Arial"/>
                <a:cs typeface="Arial"/>
                <a:sym typeface="Arial"/>
                <a:hlinkClick r:id="rId3"/>
              </a:rPr>
              <a:t>https://www.linkedin.com/in/janaesharp</a:t>
            </a:r>
            <a:endParaRPr lang="en-US" sz="4800" u="sng" dirty="0">
              <a:solidFill>
                <a:schemeClr val="bg1"/>
              </a:solidFill>
              <a:latin typeface="Arial"/>
              <a:ea typeface="Arial"/>
              <a:cs typeface="Arial"/>
              <a:sym typeface="Arial"/>
            </a:endParaRPr>
          </a:p>
          <a:p>
            <a:pPr marL="285750" lvl="0" indent="-285750">
              <a:buClr>
                <a:srgbClr val="000000"/>
              </a:buClr>
              <a:buSzPts val="1800"/>
              <a:buFont typeface="Arial"/>
              <a:buChar char="•"/>
            </a:pPr>
            <a:r>
              <a:rPr lang="en-US" sz="4800" dirty="0">
                <a:solidFill>
                  <a:schemeClr val="bg1"/>
                </a:solidFill>
              </a:rPr>
              <a:t>Janae@sharpindex.org</a:t>
            </a:r>
          </a:p>
        </p:txBody>
      </p:sp>
      <p:pic>
        <p:nvPicPr>
          <p:cNvPr id="7" name="Picture 6">
            <a:extLst>
              <a:ext uri="{FF2B5EF4-FFF2-40B4-BE49-F238E27FC236}">
                <a16:creationId xmlns:a16="http://schemas.microsoft.com/office/drawing/2014/main" id="{08C55EB6-DEAF-4140-A345-1B4294C5D4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438" y="9223512"/>
            <a:ext cx="793441" cy="792023"/>
          </a:xfrm>
          <a:prstGeom prst="rect">
            <a:avLst/>
          </a:prstGeom>
        </p:spPr>
      </p:pic>
    </p:spTree>
    <p:extLst>
      <p:ext uri="{BB962C8B-B14F-4D97-AF65-F5344CB8AC3E}">
        <p14:creationId xmlns:p14="http://schemas.microsoft.com/office/powerpoint/2010/main" val="2568101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Box 4"/>
          <p:cNvSpPr txBox="1"/>
          <p:nvPr/>
        </p:nvSpPr>
        <p:spPr>
          <a:xfrm>
            <a:off x="2473282" y="1394084"/>
            <a:ext cx="13559243" cy="1060483"/>
          </a:xfrm>
          <a:prstGeom prst="rect">
            <a:avLst/>
          </a:prstGeom>
          <a:noFill/>
        </p:spPr>
        <p:txBody>
          <a:bodyPr wrap="square" rtlCol="0">
            <a:spAutoFit/>
          </a:bodyPr>
          <a:lstStyle/>
          <a:p>
            <a:pPr algn="ctr">
              <a:lnSpc>
                <a:spcPts val="7400"/>
              </a:lnSpc>
            </a:pPr>
            <a:r>
              <a:rPr lang="en-US" sz="8000" dirty="0">
                <a:solidFill>
                  <a:schemeClr val="bg1"/>
                </a:solidFill>
                <a:latin typeface="+mj-lt"/>
              </a:rPr>
              <a:t>THE FACTS</a:t>
            </a:r>
          </a:p>
        </p:txBody>
      </p:sp>
      <p:grpSp>
        <p:nvGrpSpPr>
          <p:cNvPr id="11" name="Группа 544"/>
          <p:cNvGrpSpPr/>
          <p:nvPr/>
        </p:nvGrpSpPr>
        <p:grpSpPr>
          <a:xfrm>
            <a:off x="8892437" y="5056509"/>
            <a:ext cx="503125" cy="579548"/>
            <a:chOff x="4718050" y="7002463"/>
            <a:chExt cx="627063" cy="722312"/>
          </a:xfrm>
          <a:solidFill>
            <a:schemeClr val="accent1"/>
          </a:solidFill>
        </p:grpSpPr>
        <p:sp>
          <p:nvSpPr>
            <p:cNvPr id="12" name="Freeform 170"/>
            <p:cNvSpPr>
              <a:spLocks noEditPoints="1"/>
            </p:cNvSpPr>
            <p:nvPr/>
          </p:nvSpPr>
          <p:spPr bwMode="auto">
            <a:xfrm>
              <a:off x="4722813" y="7002463"/>
              <a:ext cx="619125" cy="257175"/>
            </a:xfrm>
            <a:custGeom>
              <a:avLst/>
              <a:gdLst>
                <a:gd name="T0" fmla="*/ 134 w 146"/>
                <a:gd name="T1" fmla="*/ 60 h 60"/>
                <a:gd name="T2" fmla="*/ 12 w 146"/>
                <a:gd name="T3" fmla="*/ 60 h 60"/>
                <a:gd name="T4" fmla="*/ 2 w 146"/>
                <a:gd name="T5" fmla="*/ 54 h 60"/>
                <a:gd name="T6" fmla="*/ 4 w 146"/>
                <a:gd name="T7" fmla="*/ 42 h 60"/>
                <a:gd name="T8" fmla="*/ 35 w 146"/>
                <a:gd name="T9" fmla="*/ 4 h 60"/>
                <a:gd name="T10" fmla="*/ 45 w 146"/>
                <a:gd name="T11" fmla="*/ 0 h 60"/>
                <a:gd name="T12" fmla="*/ 101 w 146"/>
                <a:gd name="T13" fmla="*/ 0 h 60"/>
                <a:gd name="T14" fmla="*/ 111 w 146"/>
                <a:gd name="T15" fmla="*/ 4 h 60"/>
                <a:gd name="T16" fmla="*/ 142 w 146"/>
                <a:gd name="T17" fmla="*/ 42 h 60"/>
                <a:gd name="T18" fmla="*/ 144 w 146"/>
                <a:gd name="T19" fmla="*/ 54 h 60"/>
                <a:gd name="T20" fmla="*/ 134 w 146"/>
                <a:gd name="T21" fmla="*/ 60 h 60"/>
                <a:gd name="T22" fmla="*/ 45 w 146"/>
                <a:gd name="T23" fmla="*/ 8 h 60"/>
                <a:gd name="T24" fmla="*/ 42 w 146"/>
                <a:gd name="T25" fmla="*/ 10 h 60"/>
                <a:gd name="T26" fmla="*/ 10 w 146"/>
                <a:gd name="T27" fmla="*/ 47 h 60"/>
                <a:gd name="T28" fmla="*/ 9 w 146"/>
                <a:gd name="T29" fmla="*/ 50 h 60"/>
                <a:gd name="T30" fmla="*/ 12 w 146"/>
                <a:gd name="T31" fmla="*/ 52 h 60"/>
                <a:gd name="T32" fmla="*/ 134 w 146"/>
                <a:gd name="T33" fmla="*/ 52 h 60"/>
                <a:gd name="T34" fmla="*/ 137 w 146"/>
                <a:gd name="T35" fmla="*/ 50 h 60"/>
                <a:gd name="T36" fmla="*/ 136 w 146"/>
                <a:gd name="T37" fmla="*/ 47 h 60"/>
                <a:gd name="T38" fmla="*/ 104 w 146"/>
                <a:gd name="T39" fmla="*/ 10 h 60"/>
                <a:gd name="T40" fmla="*/ 101 w 146"/>
                <a:gd name="T41" fmla="*/ 8 h 60"/>
                <a:gd name="T42" fmla="*/ 45 w 146"/>
                <a:gd name="T43"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60">
                  <a:moveTo>
                    <a:pt x="134" y="60"/>
                  </a:moveTo>
                  <a:cubicBezTo>
                    <a:pt x="12" y="60"/>
                    <a:pt x="12" y="60"/>
                    <a:pt x="12" y="60"/>
                  </a:cubicBezTo>
                  <a:cubicBezTo>
                    <a:pt x="8" y="60"/>
                    <a:pt x="4" y="58"/>
                    <a:pt x="2" y="54"/>
                  </a:cubicBezTo>
                  <a:cubicBezTo>
                    <a:pt x="0" y="50"/>
                    <a:pt x="1" y="45"/>
                    <a:pt x="4" y="42"/>
                  </a:cubicBezTo>
                  <a:cubicBezTo>
                    <a:pt x="35" y="4"/>
                    <a:pt x="35" y="4"/>
                    <a:pt x="35" y="4"/>
                  </a:cubicBezTo>
                  <a:cubicBezTo>
                    <a:pt x="38" y="2"/>
                    <a:pt x="41" y="0"/>
                    <a:pt x="45" y="0"/>
                  </a:cubicBezTo>
                  <a:cubicBezTo>
                    <a:pt x="101" y="0"/>
                    <a:pt x="101" y="0"/>
                    <a:pt x="101" y="0"/>
                  </a:cubicBezTo>
                  <a:cubicBezTo>
                    <a:pt x="105" y="0"/>
                    <a:pt x="108" y="2"/>
                    <a:pt x="111" y="4"/>
                  </a:cubicBezTo>
                  <a:cubicBezTo>
                    <a:pt x="142" y="42"/>
                    <a:pt x="142" y="42"/>
                    <a:pt x="142" y="42"/>
                  </a:cubicBezTo>
                  <a:cubicBezTo>
                    <a:pt x="145" y="45"/>
                    <a:pt x="146" y="50"/>
                    <a:pt x="144" y="54"/>
                  </a:cubicBezTo>
                  <a:cubicBezTo>
                    <a:pt x="142" y="58"/>
                    <a:pt x="138" y="60"/>
                    <a:pt x="134" y="60"/>
                  </a:cubicBezTo>
                  <a:moveTo>
                    <a:pt x="45" y="8"/>
                  </a:moveTo>
                  <a:cubicBezTo>
                    <a:pt x="44" y="8"/>
                    <a:pt x="42" y="9"/>
                    <a:pt x="42" y="10"/>
                  </a:cubicBezTo>
                  <a:cubicBezTo>
                    <a:pt x="10" y="47"/>
                    <a:pt x="10" y="47"/>
                    <a:pt x="10" y="47"/>
                  </a:cubicBezTo>
                  <a:cubicBezTo>
                    <a:pt x="9" y="48"/>
                    <a:pt x="9" y="50"/>
                    <a:pt x="9" y="50"/>
                  </a:cubicBezTo>
                  <a:cubicBezTo>
                    <a:pt x="10" y="51"/>
                    <a:pt x="10" y="52"/>
                    <a:pt x="12" y="52"/>
                  </a:cubicBezTo>
                  <a:cubicBezTo>
                    <a:pt x="134" y="52"/>
                    <a:pt x="134" y="52"/>
                    <a:pt x="134" y="52"/>
                  </a:cubicBezTo>
                  <a:cubicBezTo>
                    <a:pt x="136" y="52"/>
                    <a:pt x="136" y="51"/>
                    <a:pt x="137" y="50"/>
                  </a:cubicBezTo>
                  <a:cubicBezTo>
                    <a:pt x="137" y="50"/>
                    <a:pt x="137" y="48"/>
                    <a:pt x="136" y="47"/>
                  </a:cubicBezTo>
                  <a:cubicBezTo>
                    <a:pt x="104" y="10"/>
                    <a:pt x="104" y="10"/>
                    <a:pt x="104" y="10"/>
                  </a:cubicBezTo>
                  <a:cubicBezTo>
                    <a:pt x="104" y="9"/>
                    <a:pt x="102" y="8"/>
                    <a:pt x="101"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Freeform 171"/>
            <p:cNvSpPr>
              <a:spLocks noEditPoints="1"/>
            </p:cNvSpPr>
            <p:nvPr/>
          </p:nvSpPr>
          <p:spPr bwMode="auto">
            <a:xfrm>
              <a:off x="4718050" y="7226300"/>
              <a:ext cx="627063" cy="498475"/>
            </a:xfrm>
            <a:custGeom>
              <a:avLst/>
              <a:gdLst>
                <a:gd name="T0" fmla="*/ 74 w 148"/>
                <a:gd name="T1" fmla="*/ 116 h 116"/>
                <a:gd name="T2" fmla="*/ 71 w 148"/>
                <a:gd name="T3" fmla="*/ 114 h 116"/>
                <a:gd name="T4" fmla="*/ 3 w 148"/>
                <a:gd name="T5" fmla="*/ 17 h 116"/>
                <a:gd name="T6" fmla="*/ 2 w 148"/>
                <a:gd name="T7" fmla="*/ 6 h 116"/>
                <a:gd name="T8" fmla="*/ 12 w 148"/>
                <a:gd name="T9" fmla="*/ 0 h 116"/>
                <a:gd name="T10" fmla="*/ 136 w 148"/>
                <a:gd name="T11" fmla="*/ 0 h 116"/>
                <a:gd name="T12" fmla="*/ 146 w 148"/>
                <a:gd name="T13" fmla="*/ 6 h 116"/>
                <a:gd name="T14" fmla="*/ 145 w 148"/>
                <a:gd name="T15" fmla="*/ 17 h 116"/>
                <a:gd name="T16" fmla="*/ 77 w 148"/>
                <a:gd name="T17" fmla="*/ 114 h 116"/>
                <a:gd name="T18" fmla="*/ 74 w 148"/>
                <a:gd name="T19" fmla="*/ 116 h 116"/>
                <a:gd name="T20" fmla="*/ 12 w 148"/>
                <a:gd name="T21" fmla="*/ 8 h 116"/>
                <a:gd name="T22" fmla="*/ 9 w 148"/>
                <a:gd name="T23" fmla="*/ 10 h 116"/>
                <a:gd name="T24" fmla="*/ 9 w 148"/>
                <a:gd name="T25" fmla="*/ 13 h 116"/>
                <a:gd name="T26" fmla="*/ 74 w 148"/>
                <a:gd name="T27" fmla="*/ 105 h 116"/>
                <a:gd name="T28" fmla="*/ 139 w 148"/>
                <a:gd name="T29" fmla="*/ 13 h 116"/>
                <a:gd name="T30" fmla="*/ 139 w 148"/>
                <a:gd name="T31" fmla="*/ 10 h 116"/>
                <a:gd name="T32" fmla="*/ 136 w 148"/>
                <a:gd name="T33" fmla="*/ 8 h 116"/>
                <a:gd name="T34" fmla="*/ 12 w 148"/>
                <a:gd name="T35"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16">
                  <a:moveTo>
                    <a:pt x="74" y="116"/>
                  </a:moveTo>
                  <a:cubicBezTo>
                    <a:pt x="73" y="116"/>
                    <a:pt x="71" y="115"/>
                    <a:pt x="71" y="114"/>
                  </a:cubicBezTo>
                  <a:cubicBezTo>
                    <a:pt x="3" y="17"/>
                    <a:pt x="3" y="17"/>
                    <a:pt x="3" y="17"/>
                  </a:cubicBezTo>
                  <a:cubicBezTo>
                    <a:pt x="0" y="14"/>
                    <a:pt x="0" y="10"/>
                    <a:pt x="2" y="6"/>
                  </a:cubicBezTo>
                  <a:cubicBezTo>
                    <a:pt x="4" y="2"/>
                    <a:pt x="7" y="0"/>
                    <a:pt x="12" y="0"/>
                  </a:cubicBezTo>
                  <a:cubicBezTo>
                    <a:pt x="136" y="0"/>
                    <a:pt x="136" y="0"/>
                    <a:pt x="136" y="0"/>
                  </a:cubicBezTo>
                  <a:cubicBezTo>
                    <a:pt x="141" y="0"/>
                    <a:pt x="144" y="2"/>
                    <a:pt x="146" y="6"/>
                  </a:cubicBezTo>
                  <a:cubicBezTo>
                    <a:pt x="148" y="10"/>
                    <a:pt x="148" y="14"/>
                    <a:pt x="145" y="17"/>
                  </a:cubicBezTo>
                  <a:cubicBezTo>
                    <a:pt x="77" y="114"/>
                    <a:pt x="77" y="114"/>
                    <a:pt x="77" y="114"/>
                  </a:cubicBezTo>
                  <a:cubicBezTo>
                    <a:pt x="77" y="115"/>
                    <a:pt x="75" y="116"/>
                    <a:pt x="74" y="116"/>
                  </a:cubicBezTo>
                  <a:moveTo>
                    <a:pt x="12" y="8"/>
                  </a:moveTo>
                  <a:cubicBezTo>
                    <a:pt x="10" y="8"/>
                    <a:pt x="9" y="9"/>
                    <a:pt x="9" y="10"/>
                  </a:cubicBezTo>
                  <a:cubicBezTo>
                    <a:pt x="9" y="10"/>
                    <a:pt x="8" y="11"/>
                    <a:pt x="9" y="13"/>
                  </a:cubicBezTo>
                  <a:cubicBezTo>
                    <a:pt x="74" y="105"/>
                    <a:pt x="74" y="105"/>
                    <a:pt x="74" y="105"/>
                  </a:cubicBezTo>
                  <a:cubicBezTo>
                    <a:pt x="139" y="13"/>
                    <a:pt x="139" y="13"/>
                    <a:pt x="139" y="13"/>
                  </a:cubicBezTo>
                  <a:cubicBezTo>
                    <a:pt x="140" y="11"/>
                    <a:pt x="139" y="10"/>
                    <a:pt x="139" y="10"/>
                  </a:cubicBezTo>
                  <a:cubicBezTo>
                    <a:pt x="139" y="9"/>
                    <a:pt x="138" y="8"/>
                    <a:pt x="136"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Freeform 172"/>
            <p:cNvSpPr>
              <a:spLocks noEditPoints="1"/>
            </p:cNvSpPr>
            <p:nvPr/>
          </p:nvSpPr>
          <p:spPr bwMode="auto">
            <a:xfrm>
              <a:off x="4879975" y="7002463"/>
              <a:ext cx="287338" cy="704850"/>
            </a:xfrm>
            <a:custGeom>
              <a:avLst/>
              <a:gdLst>
                <a:gd name="T0" fmla="*/ 36 w 68"/>
                <a:gd name="T1" fmla="*/ 164 h 164"/>
                <a:gd name="T2" fmla="*/ 32 w 68"/>
                <a:gd name="T3" fmla="*/ 161 h 164"/>
                <a:gd name="T4" fmla="*/ 0 w 68"/>
                <a:gd name="T5" fmla="*/ 57 h 164"/>
                <a:gd name="T6" fmla="*/ 1 w 68"/>
                <a:gd name="T7" fmla="*/ 54 h 164"/>
                <a:gd name="T8" fmla="*/ 33 w 68"/>
                <a:gd name="T9" fmla="*/ 2 h 164"/>
                <a:gd name="T10" fmla="*/ 36 w 68"/>
                <a:gd name="T11" fmla="*/ 0 h 164"/>
                <a:gd name="T12" fmla="*/ 40 w 68"/>
                <a:gd name="T13" fmla="*/ 2 h 164"/>
                <a:gd name="T14" fmla="*/ 68 w 68"/>
                <a:gd name="T15" fmla="*/ 54 h 164"/>
                <a:gd name="T16" fmla="*/ 68 w 68"/>
                <a:gd name="T17" fmla="*/ 57 h 164"/>
                <a:gd name="T18" fmla="*/ 40 w 68"/>
                <a:gd name="T19" fmla="*/ 161 h 164"/>
                <a:gd name="T20" fmla="*/ 36 w 68"/>
                <a:gd name="T21" fmla="*/ 164 h 164"/>
                <a:gd name="T22" fmla="*/ 8 w 68"/>
                <a:gd name="T23" fmla="*/ 57 h 164"/>
                <a:gd name="T24" fmla="*/ 36 w 68"/>
                <a:gd name="T25" fmla="*/ 146 h 164"/>
                <a:gd name="T26" fmla="*/ 60 w 68"/>
                <a:gd name="T27" fmla="*/ 56 h 164"/>
                <a:gd name="T28" fmla="*/ 36 w 68"/>
                <a:gd name="T29" fmla="*/ 12 h 164"/>
                <a:gd name="T30" fmla="*/ 8 w 68"/>
                <a:gd name="T31" fmla="*/ 5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164">
                  <a:moveTo>
                    <a:pt x="36" y="164"/>
                  </a:moveTo>
                  <a:cubicBezTo>
                    <a:pt x="34" y="164"/>
                    <a:pt x="33" y="163"/>
                    <a:pt x="32" y="161"/>
                  </a:cubicBezTo>
                  <a:cubicBezTo>
                    <a:pt x="0" y="57"/>
                    <a:pt x="0" y="57"/>
                    <a:pt x="0" y="57"/>
                  </a:cubicBezTo>
                  <a:cubicBezTo>
                    <a:pt x="0" y="56"/>
                    <a:pt x="0" y="55"/>
                    <a:pt x="1" y="54"/>
                  </a:cubicBezTo>
                  <a:cubicBezTo>
                    <a:pt x="33" y="2"/>
                    <a:pt x="33" y="2"/>
                    <a:pt x="33" y="2"/>
                  </a:cubicBezTo>
                  <a:cubicBezTo>
                    <a:pt x="33" y="1"/>
                    <a:pt x="35" y="0"/>
                    <a:pt x="36" y="0"/>
                  </a:cubicBezTo>
                  <a:cubicBezTo>
                    <a:pt x="38" y="0"/>
                    <a:pt x="39" y="1"/>
                    <a:pt x="40" y="2"/>
                  </a:cubicBezTo>
                  <a:cubicBezTo>
                    <a:pt x="68" y="54"/>
                    <a:pt x="68" y="54"/>
                    <a:pt x="68" y="54"/>
                  </a:cubicBezTo>
                  <a:cubicBezTo>
                    <a:pt x="68" y="55"/>
                    <a:pt x="68" y="56"/>
                    <a:pt x="68" y="57"/>
                  </a:cubicBezTo>
                  <a:cubicBezTo>
                    <a:pt x="40" y="161"/>
                    <a:pt x="40" y="161"/>
                    <a:pt x="40" y="161"/>
                  </a:cubicBezTo>
                  <a:cubicBezTo>
                    <a:pt x="39" y="163"/>
                    <a:pt x="38" y="164"/>
                    <a:pt x="36" y="164"/>
                  </a:cubicBezTo>
                  <a:close/>
                  <a:moveTo>
                    <a:pt x="8" y="57"/>
                  </a:moveTo>
                  <a:cubicBezTo>
                    <a:pt x="36" y="146"/>
                    <a:pt x="36" y="146"/>
                    <a:pt x="36" y="146"/>
                  </a:cubicBezTo>
                  <a:cubicBezTo>
                    <a:pt x="60" y="56"/>
                    <a:pt x="60" y="56"/>
                    <a:pt x="60" y="56"/>
                  </a:cubicBezTo>
                  <a:cubicBezTo>
                    <a:pt x="36" y="12"/>
                    <a:pt x="36" y="12"/>
                    <a:pt x="36" y="12"/>
                  </a:cubicBezTo>
                  <a:lnTo>
                    <a:pt x="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 name="Rectangle 1">
            <a:extLst>
              <a:ext uri="{FF2B5EF4-FFF2-40B4-BE49-F238E27FC236}">
                <a16:creationId xmlns:a16="http://schemas.microsoft.com/office/drawing/2014/main" id="{93CEA8A3-B520-43A4-97B6-31C512001F80}"/>
              </a:ext>
            </a:extLst>
          </p:cNvPr>
          <p:cNvSpPr/>
          <p:nvPr/>
        </p:nvSpPr>
        <p:spPr>
          <a:xfrm>
            <a:off x="4580145" y="6359258"/>
            <a:ext cx="10180884" cy="2850011"/>
          </a:xfrm>
          <a:prstGeom prst="rect">
            <a:avLst/>
          </a:prstGeom>
        </p:spPr>
        <p:txBody>
          <a:bodyPr wrap="square">
            <a:spAutoFit/>
          </a:bodyPr>
          <a:lstStyle/>
          <a:p>
            <a:pPr lvl="0">
              <a:lnSpc>
                <a:spcPct val="80000"/>
              </a:lnSpc>
              <a:buClr>
                <a:srgbClr val="000000"/>
              </a:buClr>
              <a:buSzPts val="1800"/>
            </a:pPr>
            <a:r>
              <a:rPr lang="en-US" sz="2800" b="1" dirty="0">
                <a:solidFill>
                  <a:schemeClr val="bg1"/>
                </a:solidFill>
              </a:rPr>
              <a:t>Each year we lose around 400 physicians to suicide.</a:t>
            </a:r>
          </a:p>
          <a:p>
            <a:pPr lvl="0">
              <a:lnSpc>
                <a:spcPct val="80000"/>
              </a:lnSpc>
              <a:buClr>
                <a:srgbClr val="000000"/>
              </a:buClr>
              <a:buSzPts val="1800"/>
            </a:pPr>
            <a:endParaRPr lang="en-US" sz="2800" b="1" dirty="0">
              <a:solidFill>
                <a:schemeClr val="bg1"/>
              </a:solidFill>
            </a:endParaRPr>
          </a:p>
          <a:p>
            <a:pPr>
              <a:lnSpc>
                <a:spcPct val="80000"/>
              </a:lnSpc>
              <a:buClr>
                <a:srgbClr val="000000"/>
              </a:buClr>
              <a:buSzPts val="1800"/>
            </a:pPr>
            <a:r>
              <a:rPr lang="en-US" sz="2800" b="1" dirty="0">
                <a:solidFill>
                  <a:schemeClr val="bg1"/>
                </a:solidFill>
              </a:rPr>
              <a:t>Over one million patients lose their Doctor to suicide each year.</a:t>
            </a:r>
          </a:p>
          <a:p>
            <a:pPr>
              <a:lnSpc>
                <a:spcPct val="80000"/>
              </a:lnSpc>
              <a:buClr>
                <a:srgbClr val="000000"/>
              </a:buClr>
              <a:buSzPts val="1800"/>
            </a:pPr>
            <a:endParaRPr lang="en-US" sz="2800" b="1" dirty="0">
              <a:solidFill>
                <a:schemeClr val="bg1"/>
              </a:solidFill>
            </a:endParaRPr>
          </a:p>
          <a:p>
            <a:pPr>
              <a:lnSpc>
                <a:spcPct val="80000"/>
              </a:lnSpc>
              <a:buClr>
                <a:srgbClr val="000000"/>
              </a:buClr>
              <a:buSzPts val="1800"/>
            </a:pPr>
            <a:r>
              <a:rPr lang="en-US" sz="2800" b="1" dirty="0">
                <a:solidFill>
                  <a:schemeClr val="bg1"/>
                </a:solidFill>
              </a:rPr>
              <a:t>Research about suicide and root causes of burnout is mixed </a:t>
            </a:r>
          </a:p>
          <a:p>
            <a:pPr lvl="0">
              <a:lnSpc>
                <a:spcPct val="80000"/>
              </a:lnSpc>
              <a:buClr>
                <a:srgbClr val="000000"/>
              </a:buClr>
              <a:buSzPts val="1800"/>
            </a:pPr>
            <a:r>
              <a:rPr lang="en-US" sz="2800" b="1" dirty="0">
                <a:solidFill>
                  <a:schemeClr val="bg1"/>
                </a:solidFill>
              </a:rPr>
              <a:t> </a:t>
            </a:r>
          </a:p>
        </p:txBody>
      </p:sp>
      <p:sp>
        <p:nvSpPr>
          <p:cNvPr id="8" name="TextBox 7">
            <a:extLst>
              <a:ext uri="{FF2B5EF4-FFF2-40B4-BE49-F238E27FC236}">
                <a16:creationId xmlns:a16="http://schemas.microsoft.com/office/drawing/2014/main" id="{E35CCBDD-8BB9-4356-A9D1-155012A672E1}"/>
              </a:ext>
            </a:extLst>
          </p:cNvPr>
          <p:cNvSpPr txBox="1"/>
          <p:nvPr/>
        </p:nvSpPr>
        <p:spPr>
          <a:xfrm>
            <a:off x="-6369" y="2935542"/>
            <a:ext cx="18287999" cy="2403735"/>
          </a:xfrm>
          <a:prstGeom prst="rect">
            <a:avLst/>
          </a:prstGeom>
          <a:noFill/>
        </p:spPr>
        <p:txBody>
          <a:bodyPr wrap="square" rtlCol="0">
            <a:spAutoFit/>
          </a:bodyPr>
          <a:lstStyle/>
          <a:p>
            <a:pPr algn="ctr"/>
            <a:r>
              <a:rPr lang="en-US" sz="2800" b="1" dirty="0">
                <a:solidFill>
                  <a:schemeClr val="bg1"/>
                </a:solidFill>
                <a:sym typeface="Arial"/>
              </a:rPr>
              <a:t>More than half of US physicians are experiencing burnout</a:t>
            </a:r>
          </a:p>
          <a:p>
            <a:pPr lvl="0" algn="ctr">
              <a:lnSpc>
                <a:spcPct val="80000"/>
              </a:lnSpc>
              <a:buClr>
                <a:srgbClr val="000000"/>
              </a:buClr>
              <a:buSzPts val="1800"/>
            </a:pPr>
            <a:r>
              <a:rPr lang="en-US" sz="2800" b="1" dirty="0">
                <a:solidFill>
                  <a:schemeClr val="bg1"/>
                </a:solidFill>
              </a:rPr>
              <a:t>Physicians who are at risk have more medical errors.</a:t>
            </a:r>
          </a:p>
          <a:p>
            <a:pPr lvl="0" algn="ctr">
              <a:lnSpc>
                <a:spcPct val="80000"/>
              </a:lnSpc>
              <a:buClr>
                <a:srgbClr val="000000"/>
              </a:buClr>
              <a:buSzPts val="1800"/>
            </a:pPr>
            <a:endParaRPr lang="en-US" sz="2800" b="1" dirty="0">
              <a:solidFill>
                <a:schemeClr val="bg1"/>
              </a:solidFill>
            </a:endParaRPr>
          </a:p>
          <a:p>
            <a:pPr lvl="0" algn="ctr">
              <a:lnSpc>
                <a:spcPct val="80000"/>
              </a:lnSpc>
              <a:buClr>
                <a:srgbClr val="000000"/>
              </a:buClr>
              <a:buSzPts val="1800"/>
            </a:pPr>
            <a:r>
              <a:rPr lang="en-US" sz="2800" b="1" dirty="0">
                <a:solidFill>
                  <a:schemeClr val="bg1"/>
                </a:solidFill>
              </a:rPr>
              <a:t>Total costs of errors and physician suicide are not well known</a:t>
            </a:r>
          </a:p>
          <a:p>
            <a:pPr algn="ctr"/>
            <a:r>
              <a:rPr lang="en-US" sz="2800" b="1" dirty="0">
                <a:solidFill>
                  <a:schemeClr val="bg1"/>
                </a:solidFill>
                <a:sym typeface="Arial"/>
              </a:rPr>
              <a:t> </a:t>
            </a:r>
          </a:p>
          <a:p>
            <a:pPr algn="ctr"/>
            <a:endParaRPr lang="en-US" dirty="0"/>
          </a:p>
        </p:txBody>
      </p:sp>
    </p:spTree>
    <p:extLst>
      <p:ext uri="{BB962C8B-B14F-4D97-AF65-F5344CB8AC3E}">
        <p14:creationId xmlns:p14="http://schemas.microsoft.com/office/powerpoint/2010/main" val="42171706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8288000" cy="9315450"/>
          </a:xfrm>
          <a:prstGeom prst="rect">
            <a:avLst/>
          </a:prstGeom>
          <a:solidFill>
            <a:schemeClr val="tx1">
              <a:lumMod val="85000"/>
              <a:lumOff val="1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85724" y="3959693"/>
            <a:ext cx="10116553" cy="2451953"/>
          </a:xfrm>
          <a:prstGeom prst="rect">
            <a:avLst/>
          </a:prstGeom>
          <a:noFill/>
        </p:spPr>
        <p:txBody>
          <a:bodyPr wrap="square" rtlCol="0">
            <a:spAutoFit/>
          </a:bodyPr>
          <a:lstStyle/>
          <a:p>
            <a:pPr algn="ctr">
              <a:lnSpc>
                <a:spcPts val="9200"/>
              </a:lnSpc>
            </a:pPr>
            <a:r>
              <a:rPr lang="en-US" sz="8800" dirty="0">
                <a:solidFill>
                  <a:schemeClr val="bg1"/>
                </a:solidFill>
                <a:latin typeface="+mj-lt"/>
              </a:rPr>
              <a:t>Clean layout for business</a:t>
            </a:r>
            <a:r>
              <a:rPr lang="ru-RU" sz="8800" dirty="0">
                <a:solidFill>
                  <a:schemeClr val="bg1"/>
                </a:solidFill>
                <a:latin typeface="+mj-lt"/>
              </a:rPr>
              <a:t> </a:t>
            </a:r>
            <a:r>
              <a:rPr lang="en-US" sz="8800" dirty="0">
                <a:solidFill>
                  <a:schemeClr val="bg1"/>
                </a:solidFill>
                <a:latin typeface="+mj-lt"/>
              </a:rPr>
              <a:t>project</a:t>
            </a:r>
          </a:p>
        </p:txBody>
      </p:sp>
      <p:pic>
        <p:nvPicPr>
          <p:cNvPr id="3" name="Picture Placeholder 2">
            <a:extLst>
              <a:ext uri="{FF2B5EF4-FFF2-40B4-BE49-F238E27FC236}">
                <a16:creationId xmlns:a16="http://schemas.microsoft.com/office/drawing/2014/main" id="{C029AE8A-3D09-4AD7-9DDA-8C124F389A8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042" b="16042"/>
          <a:stretch>
            <a:fillRect/>
          </a:stretch>
        </p:blipFill>
        <p:spPr/>
      </p:pic>
    </p:spTree>
    <p:extLst>
      <p:ext uri="{BB962C8B-B14F-4D97-AF65-F5344CB8AC3E}">
        <p14:creationId xmlns:p14="http://schemas.microsoft.com/office/powerpoint/2010/main" val="2882863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85524FE-A6B4-43A2-B699-FEEBE40796C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963" r="3963"/>
          <a:stretch>
            <a:fillRect/>
          </a:stretch>
        </p:blipFill>
        <p:spPr>
          <a:xfrm rot="5400000">
            <a:off x="8189912" y="952501"/>
            <a:ext cx="10290175" cy="8382000"/>
          </a:xfrm>
        </p:spPr>
      </p:pic>
      <p:pic>
        <p:nvPicPr>
          <p:cNvPr id="9" name="Picture 8">
            <a:extLst>
              <a:ext uri="{FF2B5EF4-FFF2-40B4-BE49-F238E27FC236}">
                <a16:creationId xmlns:a16="http://schemas.microsoft.com/office/drawing/2014/main" id="{DFB4709B-C8C3-4060-B1D7-3E0DDEB27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06" y="298174"/>
            <a:ext cx="9380005" cy="6261652"/>
          </a:xfrm>
          <a:prstGeom prst="rect">
            <a:avLst/>
          </a:prstGeom>
        </p:spPr>
      </p:pic>
      <p:pic>
        <p:nvPicPr>
          <p:cNvPr id="11" name="Picture 10">
            <a:extLst>
              <a:ext uri="{FF2B5EF4-FFF2-40B4-BE49-F238E27FC236}">
                <a16:creationId xmlns:a16="http://schemas.microsoft.com/office/drawing/2014/main" id="{9AA8FD64-58F3-41FF-84A6-786B47249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443" y="5665303"/>
            <a:ext cx="6080522" cy="4053681"/>
          </a:xfrm>
          <a:prstGeom prst="rect">
            <a:avLst/>
          </a:prstGeom>
        </p:spPr>
      </p:pic>
    </p:spTree>
    <p:extLst>
      <p:ext uri="{BB962C8B-B14F-4D97-AF65-F5344CB8AC3E}">
        <p14:creationId xmlns:p14="http://schemas.microsoft.com/office/powerpoint/2010/main" val="3740763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5233BF2-D2FF-404F-A199-767103C8BEA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7" name="Picture 6">
            <a:extLst>
              <a:ext uri="{FF2B5EF4-FFF2-40B4-BE49-F238E27FC236}">
                <a16:creationId xmlns:a16="http://schemas.microsoft.com/office/drawing/2014/main" id="{E305FCEB-F0B0-4A10-BD87-C1B491DEB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438" y="9223512"/>
            <a:ext cx="793441" cy="792023"/>
          </a:xfrm>
          <a:prstGeom prst="rect">
            <a:avLst/>
          </a:prstGeom>
        </p:spPr>
      </p:pic>
      <p:sp>
        <p:nvSpPr>
          <p:cNvPr id="8" name="Прямоугольник 3">
            <a:extLst>
              <a:ext uri="{FF2B5EF4-FFF2-40B4-BE49-F238E27FC236}">
                <a16:creationId xmlns:a16="http://schemas.microsoft.com/office/drawing/2014/main" id="{8A190C14-5BF8-4482-9FA0-B27A76D606AC}"/>
              </a:ext>
            </a:extLst>
          </p:cNvPr>
          <p:cNvSpPr/>
          <p:nvPr/>
        </p:nvSpPr>
        <p:spPr>
          <a:xfrm>
            <a:off x="9143999" y="5143500"/>
            <a:ext cx="4523873" cy="51450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64000"/>
              </a:lnSpc>
              <a:spcBef>
                <a:spcPts val="600"/>
              </a:spcBef>
              <a:buClr>
                <a:srgbClr val="000000"/>
              </a:buClr>
              <a:buSzPts val="1300"/>
            </a:pPr>
            <a:r>
              <a:rPr lang="en-US" sz="2800" b="1" dirty="0">
                <a:solidFill>
                  <a:schemeClr val="bg1"/>
                </a:solidFill>
                <a:latin typeface="Arial"/>
                <a:ea typeface="Arial"/>
                <a:cs typeface="Arial"/>
                <a:sym typeface="Arial"/>
              </a:rPr>
              <a:t>MD suicides: 70% higher than </a:t>
            </a:r>
            <a:r>
              <a:rPr lang="en-US" sz="2800" b="1" dirty="0">
                <a:solidFill>
                  <a:schemeClr val="bg1"/>
                </a:solidFill>
              </a:rPr>
              <a:t>rates than other professionals</a:t>
            </a:r>
            <a:r>
              <a:rPr lang="en-US" sz="2800" b="1" dirty="0">
                <a:solidFill>
                  <a:schemeClr val="bg1"/>
                </a:solidFill>
                <a:latin typeface="Arial"/>
                <a:ea typeface="Arial"/>
                <a:cs typeface="Arial"/>
                <a:sym typeface="Arial"/>
              </a:rPr>
              <a:t> </a:t>
            </a:r>
            <a:r>
              <a:rPr lang="en-US" sz="2800" dirty="0">
                <a:solidFill>
                  <a:schemeClr val="bg1"/>
                </a:solidFill>
                <a:latin typeface="Arial"/>
                <a:ea typeface="Arial"/>
                <a:cs typeface="Arial"/>
                <a:sym typeface="Arial"/>
              </a:rPr>
              <a:t>[2,3]</a:t>
            </a:r>
          </a:p>
          <a:p>
            <a:pPr marL="192024" lvl="0" indent="-204723">
              <a:lnSpc>
                <a:spcPct val="64000"/>
              </a:lnSpc>
              <a:spcBef>
                <a:spcPts val="600"/>
              </a:spcBef>
              <a:buClr>
                <a:srgbClr val="000000"/>
              </a:buClr>
              <a:buSzPts val="1600"/>
              <a:buFont typeface="Arial"/>
              <a:buChar char="•"/>
            </a:pPr>
            <a:r>
              <a:rPr lang="en-US" sz="2800" dirty="0">
                <a:solidFill>
                  <a:schemeClr val="bg1"/>
                </a:solidFill>
                <a:latin typeface="Arial"/>
                <a:ea typeface="Arial"/>
                <a:cs typeface="Arial"/>
                <a:sym typeface="Arial"/>
              </a:rPr>
              <a:t>Female MDs: 250 to 400 percent higher [2,3]</a:t>
            </a:r>
          </a:p>
          <a:p>
            <a:pPr marL="192022" lvl="0" indent="-211072">
              <a:lnSpc>
                <a:spcPct val="64000"/>
              </a:lnSpc>
              <a:spcBef>
                <a:spcPts val="600"/>
              </a:spcBef>
              <a:buClr>
                <a:srgbClr val="000000"/>
              </a:buClr>
              <a:buSzPts val="1600"/>
              <a:buFont typeface="Arial"/>
              <a:buChar char="•"/>
            </a:pPr>
            <a:r>
              <a:rPr lang="en-US" sz="2800" dirty="0">
                <a:solidFill>
                  <a:schemeClr val="bg1"/>
                </a:solidFill>
                <a:latin typeface="Arial"/>
                <a:ea typeface="Arial"/>
                <a:cs typeface="Arial"/>
                <a:sym typeface="Arial"/>
              </a:rPr>
              <a:t>MDs also have higher completed suicide rate [2,3]</a:t>
            </a:r>
            <a:r>
              <a:rPr lang="en-US" sz="2800" dirty="0">
                <a:solidFill>
                  <a:schemeClr val="bg1"/>
                </a:solidFill>
              </a:rPr>
              <a:t> S</a:t>
            </a:r>
            <a:r>
              <a:rPr lang="en-US" sz="2800" dirty="0">
                <a:solidFill>
                  <a:schemeClr val="bg1"/>
                </a:solidFill>
                <a:latin typeface="Arial"/>
                <a:ea typeface="Arial"/>
                <a:cs typeface="Arial"/>
                <a:sym typeface="Arial"/>
              </a:rPr>
              <a:t>uicide rate (including “accidental overdose”) is likely higher</a:t>
            </a:r>
            <a:endParaRPr lang="en-US" sz="2800" dirty="0">
              <a:solidFill>
                <a:schemeClr val="bg1"/>
              </a:solidFill>
            </a:endParaRPr>
          </a:p>
          <a:p>
            <a:pPr marL="192024" lvl="0" indent="-204723">
              <a:lnSpc>
                <a:spcPct val="64000"/>
              </a:lnSpc>
              <a:spcBef>
                <a:spcPts val="600"/>
              </a:spcBef>
              <a:buClr>
                <a:srgbClr val="000000"/>
              </a:buClr>
              <a:buSzPts val="1600"/>
              <a:buFont typeface="Arial"/>
              <a:buChar char="•"/>
            </a:pPr>
            <a:r>
              <a:rPr lang="en-US" sz="2800" dirty="0">
                <a:solidFill>
                  <a:schemeClr val="bg1"/>
                </a:solidFill>
                <a:latin typeface="Arial"/>
                <a:ea typeface="Arial"/>
                <a:cs typeface="Arial"/>
                <a:sym typeface="Arial"/>
              </a:rPr>
              <a:t>Higher rates</a:t>
            </a:r>
            <a:r>
              <a:rPr lang="en-US" sz="2800" dirty="0">
                <a:solidFill>
                  <a:schemeClr val="bg1"/>
                </a:solidFill>
              </a:rPr>
              <a:t>: </a:t>
            </a:r>
            <a:r>
              <a:rPr lang="en-US" sz="2800" dirty="0">
                <a:solidFill>
                  <a:schemeClr val="bg1"/>
                </a:solidFill>
                <a:latin typeface="Arial"/>
                <a:ea typeface="Arial"/>
                <a:cs typeface="Arial"/>
                <a:sym typeface="Arial"/>
              </a:rPr>
              <a:t>anesthe</a:t>
            </a:r>
            <a:r>
              <a:rPr lang="en-US" sz="2800" dirty="0">
                <a:solidFill>
                  <a:schemeClr val="bg1"/>
                </a:solidFill>
              </a:rPr>
              <a:t>s</a:t>
            </a:r>
            <a:r>
              <a:rPr lang="en-US" sz="2800" dirty="0">
                <a:solidFill>
                  <a:schemeClr val="bg1"/>
                </a:solidFill>
                <a:latin typeface="Arial"/>
                <a:ea typeface="Arial"/>
                <a:cs typeface="Arial"/>
                <a:sym typeface="Arial"/>
              </a:rPr>
              <a:t>iologists and psychiatrists [4]</a:t>
            </a:r>
            <a:endParaRPr lang="en-US" sz="2800" dirty="0">
              <a:solidFill>
                <a:schemeClr val="bg1"/>
              </a:solidFill>
            </a:endParaRPr>
          </a:p>
        </p:txBody>
      </p:sp>
      <p:sp>
        <p:nvSpPr>
          <p:cNvPr id="9" name="Прямоугольник 3">
            <a:extLst>
              <a:ext uri="{FF2B5EF4-FFF2-40B4-BE49-F238E27FC236}">
                <a16:creationId xmlns:a16="http://schemas.microsoft.com/office/drawing/2014/main" id="{66C6B2CB-5E69-4FAC-BB94-3361AF84E48F}"/>
              </a:ext>
            </a:extLst>
          </p:cNvPr>
          <p:cNvSpPr/>
          <p:nvPr/>
        </p:nvSpPr>
        <p:spPr>
          <a:xfrm>
            <a:off x="13667874" y="0"/>
            <a:ext cx="4620126" cy="51174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64000"/>
              </a:lnSpc>
              <a:buClr>
                <a:srgbClr val="000000"/>
              </a:buClr>
              <a:buSzPts val="1300"/>
            </a:pPr>
            <a:r>
              <a:rPr lang="en-US" sz="2800" b="1" dirty="0">
                <a:solidFill>
                  <a:schemeClr val="accent4"/>
                </a:solidFill>
              </a:rPr>
              <a:t>Suicide rates up 24% from 1999-2014</a:t>
            </a:r>
            <a:r>
              <a:rPr lang="en-US" sz="2800" dirty="0">
                <a:solidFill>
                  <a:schemeClr val="accent4"/>
                </a:solidFill>
              </a:rPr>
              <a:t> [1]</a:t>
            </a:r>
          </a:p>
          <a:p>
            <a:pPr marL="192023" lvl="0" indent="-198373">
              <a:lnSpc>
                <a:spcPct val="64000"/>
              </a:lnSpc>
              <a:spcBef>
                <a:spcPts val="600"/>
              </a:spcBef>
              <a:buClr>
                <a:srgbClr val="000000"/>
              </a:buClr>
              <a:buSzPts val="1600"/>
              <a:buFont typeface="Arial"/>
              <a:buChar char="•"/>
            </a:pPr>
            <a:r>
              <a:rPr lang="en-US" sz="2800" dirty="0">
                <a:solidFill>
                  <a:schemeClr val="accent4"/>
                </a:solidFill>
              </a:rPr>
              <a:t>Suicide was 10</a:t>
            </a:r>
            <a:r>
              <a:rPr lang="en-US" sz="2800" baseline="30000" dirty="0">
                <a:solidFill>
                  <a:schemeClr val="accent4"/>
                </a:solidFill>
              </a:rPr>
              <a:t>th</a:t>
            </a:r>
            <a:r>
              <a:rPr lang="en-US" sz="2800" dirty="0">
                <a:solidFill>
                  <a:schemeClr val="accent4"/>
                </a:solidFill>
              </a:rPr>
              <a:t> leading cause of death in US [1]</a:t>
            </a:r>
          </a:p>
          <a:p>
            <a:pPr marL="192023" lvl="0" indent="-198373">
              <a:lnSpc>
                <a:spcPct val="64000"/>
              </a:lnSpc>
              <a:spcBef>
                <a:spcPts val="600"/>
              </a:spcBef>
              <a:buClr>
                <a:srgbClr val="000000"/>
              </a:buClr>
              <a:buSzPts val="1600"/>
              <a:buFont typeface="Arial"/>
              <a:buChar char="•"/>
            </a:pPr>
            <a:r>
              <a:rPr lang="en-US" sz="2800" dirty="0">
                <a:solidFill>
                  <a:schemeClr val="accent4"/>
                </a:solidFill>
              </a:rPr>
              <a:t>Rates of suicide in middle age men 45-64, up 43% [1]</a:t>
            </a:r>
          </a:p>
          <a:p>
            <a:pPr marL="192023" lvl="0" indent="-198373">
              <a:lnSpc>
                <a:spcPct val="64000"/>
              </a:lnSpc>
              <a:spcBef>
                <a:spcPts val="600"/>
              </a:spcBef>
              <a:buClr>
                <a:srgbClr val="000000"/>
              </a:buClr>
              <a:buSzPts val="1600"/>
              <a:buFont typeface="Arial"/>
              <a:buChar char="•"/>
            </a:pPr>
            <a:r>
              <a:rPr lang="en-US" sz="2800" dirty="0">
                <a:solidFill>
                  <a:schemeClr val="accent4"/>
                </a:solidFill>
              </a:rPr>
              <a:t>Rates of suicide in white women, up 63% [1]</a:t>
            </a:r>
          </a:p>
        </p:txBody>
      </p:sp>
      <p:sp>
        <p:nvSpPr>
          <p:cNvPr id="10" name="TextBox 9">
            <a:extLst>
              <a:ext uri="{FF2B5EF4-FFF2-40B4-BE49-F238E27FC236}">
                <a16:creationId xmlns:a16="http://schemas.microsoft.com/office/drawing/2014/main" id="{55B95D78-889E-42F8-8049-B1CB70D78A65}"/>
              </a:ext>
            </a:extLst>
          </p:cNvPr>
          <p:cNvSpPr txBox="1"/>
          <p:nvPr/>
        </p:nvSpPr>
        <p:spPr>
          <a:xfrm>
            <a:off x="2544416" y="1967948"/>
            <a:ext cx="10714383" cy="2800767"/>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8800" b="1" dirty="0">
                <a:solidFill>
                  <a:schemeClr val="accent2"/>
                </a:solidFill>
              </a:rPr>
              <a:t>1000 Units of Insulin: Physician Suicide</a:t>
            </a:r>
          </a:p>
        </p:txBody>
      </p:sp>
    </p:spTree>
    <p:extLst>
      <p:ext uri="{BB962C8B-B14F-4D97-AF65-F5344CB8AC3E}">
        <p14:creationId xmlns:p14="http://schemas.microsoft.com/office/powerpoint/2010/main" val="33031237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07E7-1B5E-46CF-A1D8-2CEA80A7AB84}"/>
              </a:ext>
            </a:extLst>
          </p:cNvPr>
          <p:cNvSpPr>
            <a:spLocks noGrp="1"/>
          </p:cNvSpPr>
          <p:nvPr>
            <p:ph type="title"/>
          </p:nvPr>
        </p:nvSpPr>
        <p:spPr/>
        <p:txBody>
          <a:bodyPr/>
          <a:lstStyle/>
          <a:p>
            <a:r>
              <a:rPr lang="en-US" i="1" dirty="0">
                <a:solidFill>
                  <a:srgbClr val="F78F2D"/>
                </a:solidFill>
                <a:latin typeface="Arial"/>
                <a:ea typeface="Arial"/>
                <a:cs typeface="Arial"/>
                <a:sym typeface="Arial"/>
              </a:rPr>
              <a:t>Only 26% of surgeons with suicidal ideation in the previous year had sought care from a mental health provider compared to 44% for individuals in the general population. </a:t>
            </a:r>
            <a:r>
              <a:rPr lang="en-US" sz="2800" dirty="0">
                <a:solidFill>
                  <a:srgbClr val="F78F2D"/>
                </a:solidFill>
                <a:latin typeface="Arial"/>
                <a:ea typeface="Arial"/>
                <a:cs typeface="Arial"/>
                <a:sym typeface="Arial"/>
              </a:rPr>
              <a:t>[17]</a:t>
            </a:r>
            <a:br>
              <a:rPr lang="en-US" sz="2800" dirty="0">
                <a:solidFill>
                  <a:srgbClr val="000000"/>
                </a:solidFill>
                <a:latin typeface="Arial"/>
                <a:ea typeface="Arial"/>
                <a:cs typeface="Arial"/>
                <a:sym typeface="Arial"/>
              </a:rPr>
            </a:br>
            <a:endParaRPr lang="en-US" dirty="0"/>
          </a:p>
        </p:txBody>
      </p:sp>
      <p:pic>
        <p:nvPicPr>
          <p:cNvPr id="4" name="Picture 3">
            <a:extLst>
              <a:ext uri="{FF2B5EF4-FFF2-40B4-BE49-F238E27FC236}">
                <a16:creationId xmlns:a16="http://schemas.microsoft.com/office/drawing/2014/main" id="{84BFD209-2F84-4E84-804C-B7F5AA091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471" y="2715730"/>
            <a:ext cx="9239250" cy="5200650"/>
          </a:xfrm>
          <a:prstGeom prst="rect">
            <a:avLst/>
          </a:prstGeom>
        </p:spPr>
      </p:pic>
      <p:pic>
        <p:nvPicPr>
          <p:cNvPr id="5" name="Picture 4">
            <a:extLst>
              <a:ext uri="{FF2B5EF4-FFF2-40B4-BE49-F238E27FC236}">
                <a16:creationId xmlns:a16="http://schemas.microsoft.com/office/drawing/2014/main" id="{F66D0135-3E01-4DC7-AB1D-04B9C319DFE1}"/>
              </a:ext>
            </a:extLst>
          </p:cNvPr>
          <p:cNvPicPr>
            <a:picLocks noChangeAspect="1"/>
          </p:cNvPicPr>
          <p:nvPr/>
        </p:nvPicPr>
        <p:blipFill>
          <a:blip r:embed="rId4"/>
          <a:stretch>
            <a:fillRect/>
          </a:stretch>
        </p:blipFill>
        <p:spPr>
          <a:xfrm>
            <a:off x="12997911" y="7044842"/>
            <a:ext cx="2619375" cy="1743075"/>
          </a:xfrm>
          <a:prstGeom prst="rect">
            <a:avLst/>
          </a:prstGeom>
        </p:spPr>
      </p:pic>
      <p:pic>
        <p:nvPicPr>
          <p:cNvPr id="7" name="Picture 6">
            <a:extLst>
              <a:ext uri="{FF2B5EF4-FFF2-40B4-BE49-F238E27FC236}">
                <a16:creationId xmlns:a16="http://schemas.microsoft.com/office/drawing/2014/main" id="{6AC5F17C-7092-409E-8DD1-DDB04B9A97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45438" y="9223512"/>
            <a:ext cx="793441" cy="792023"/>
          </a:xfrm>
          <a:prstGeom prst="rect">
            <a:avLst/>
          </a:prstGeom>
        </p:spPr>
      </p:pic>
    </p:spTree>
    <p:extLst>
      <p:ext uri="{BB962C8B-B14F-4D97-AF65-F5344CB8AC3E}">
        <p14:creationId xmlns:p14="http://schemas.microsoft.com/office/powerpoint/2010/main" val="2476212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35" name="Прямоугольник 6"/>
          <p:cNvSpPr/>
          <p:nvPr/>
        </p:nvSpPr>
        <p:spPr>
          <a:xfrm>
            <a:off x="1367077" y="4210050"/>
            <a:ext cx="4884738" cy="4419601"/>
          </a:xfrm>
          <a:prstGeom prst="roundRect">
            <a:avLst>
              <a:gd name="adj" fmla="val 3963"/>
            </a:avLst>
          </a:prstGeom>
          <a:solidFill>
            <a:schemeClr val="bg1"/>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11"/>
          <p:cNvSpPr/>
          <p:nvPr/>
        </p:nvSpPr>
        <p:spPr>
          <a:xfrm>
            <a:off x="12115800" y="4210050"/>
            <a:ext cx="4884738" cy="441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317957" y="592805"/>
            <a:ext cx="15633461" cy="961738"/>
          </a:xfrm>
          <a:prstGeom prst="rect">
            <a:avLst/>
          </a:prstGeom>
          <a:noFill/>
        </p:spPr>
        <p:txBody>
          <a:bodyPr wrap="square" rtlCol="0">
            <a:spAutoFit/>
          </a:bodyPr>
          <a:lstStyle/>
          <a:p>
            <a:pPr algn="ctr">
              <a:lnSpc>
                <a:spcPts val="7400"/>
              </a:lnSpc>
            </a:pPr>
            <a:r>
              <a:rPr lang="en-US" sz="5400" b="1" dirty="0">
                <a:solidFill>
                  <a:schemeClr val="tx1">
                    <a:lumMod val="75000"/>
                    <a:lumOff val="25000"/>
                  </a:schemeClr>
                </a:solidFill>
                <a:latin typeface="+mj-lt"/>
              </a:rPr>
              <a:t>Physician Mental Health and Substance Abuse</a:t>
            </a:r>
          </a:p>
        </p:txBody>
      </p:sp>
      <p:sp>
        <p:nvSpPr>
          <p:cNvPr id="38" name="Прямоугольник 6"/>
          <p:cNvSpPr/>
          <p:nvPr/>
        </p:nvSpPr>
        <p:spPr>
          <a:xfrm>
            <a:off x="6707890" y="4210050"/>
            <a:ext cx="4884738" cy="4419601"/>
          </a:xfrm>
          <a:prstGeom prst="roundRect">
            <a:avLst>
              <a:gd name="adj" fmla="val 3963"/>
            </a:avLst>
          </a:prstGeom>
          <a:solidFill>
            <a:schemeClr val="bg1"/>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6"/>
          <p:cNvSpPr/>
          <p:nvPr/>
        </p:nvSpPr>
        <p:spPr>
          <a:xfrm>
            <a:off x="12048703" y="4210050"/>
            <a:ext cx="4884738" cy="4419601"/>
          </a:xfrm>
          <a:prstGeom prst="roundRect">
            <a:avLst>
              <a:gd name="adj" fmla="val 3963"/>
            </a:avLst>
          </a:prstGeom>
          <a:solidFill>
            <a:schemeClr val="bg1"/>
          </a:solidFill>
          <a:ln>
            <a:noFill/>
          </a:ln>
          <a:effectLst>
            <a:outerShdw blurRad="190500" dist="38100" dir="5400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13"/>
          <p:cNvSpPr/>
          <p:nvPr/>
        </p:nvSpPr>
        <p:spPr>
          <a:xfrm>
            <a:off x="1965868" y="4737821"/>
            <a:ext cx="1126958" cy="1126958"/>
          </a:xfrm>
          <a:prstGeom prst="ellipse">
            <a:avLst/>
          </a:prstGeom>
          <a:solidFill>
            <a:schemeClr val="accent1"/>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grpSp>
        <p:nvGrpSpPr>
          <p:cNvPr id="13" name="Группа 34"/>
          <p:cNvGrpSpPr/>
          <p:nvPr/>
        </p:nvGrpSpPr>
        <p:grpSpPr>
          <a:xfrm>
            <a:off x="2223211" y="5046891"/>
            <a:ext cx="655972" cy="552800"/>
            <a:chOff x="8069263" y="5232401"/>
            <a:chExt cx="817563" cy="688975"/>
          </a:xfrm>
          <a:solidFill>
            <a:schemeClr val="bg1"/>
          </a:solidFill>
        </p:grpSpPr>
        <p:sp>
          <p:nvSpPr>
            <p:cNvPr id="14" name="Freeform 190"/>
            <p:cNvSpPr>
              <a:spLocks/>
            </p:cNvSpPr>
            <p:nvPr/>
          </p:nvSpPr>
          <p:spPr bwMode="auto">
            <a:xfrm>
              <a:off x="8272463" y="5232401"/>
              <a:ext cx="334963" cy="188913"/>
            </a:xfrm>
            <a:custGeom>
              <a:avLst/>
              <a:gdLst>
                <a:gd name="T0" fmla="*/ 4 w 79"/>
                <a:gd name="T1" fmla="*/ 44 h 44"/>
                <a:gd name="T2" fmla="*/ 0 w 79"/>
                <a:gd name="T3" fmla="*/ 40 h 44"/>
                <a:gd name="T4" fmla="*/ 40 w 79"/>
                <a:gd name="T5" fmla="*/ 0 h 44"/>
                <a:gd name="T6" fmla="*/ 78 w 79"/>
                <a:gd name="T7" fmla="*/ 29 h 44"/>
                <a:gd name="T8" fmla="*/ 76 w 79"/>
                <a:gd name="T9" fmla="*/ 34 h 44"/>
                <a:gd name="T10" fmla="*/ 71 w 79"/>
                <a:gd name="T11" fmla="*/ 31 h 44"/>
                <a:gd name="T12" fmla="*/ 40 w 79"/>
                <a:gd name="T13" fmla="*/ 8 h 44"/>
                <a:gd name="T14" fmla="*/ 8 w 79"/>
                <a:gd name="T15" fmla="*/ 40 h 44"/>
                <a:gd name="T16" fmla="*/ 4 w 79"/>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4">
                  <a:moveTo>
                    <a:pt x="4" y="44"/>
                  </a:moveTo>
                  <a:cubicBezTo>
                    <a:pt x="2" y="44"/>
                    <a:pt x="0" y="42"/>
                    <a:pt x="0" y="40"/>
                  </a:cubicBezTo>
                  <a:cubicBezTo>
                    <a:pt x="0" y="18"/>
                    <a:pt x="18" y="0"/>
                    <a:pt x="40" y="0"/>
                  </a:cubicBezTo>
                  <a:cubicBezTo>
                    <a:pt x="58" y="0"/>
                    <a:pt x="73" y="12"/>
                    <a:pt x="78" y="29"/>
                  </a:cubicBezTo>
                  <a:cubicBezTo>
                    <a:pt x="79" y="31"/>
                    <a:pt x="78" y="33"/>
                    <a:pt x="76" y="34"/>
                  </a:cubicBezTo>
                  <a:cubicBezTo>
                    <a:pt x="74" y="34"/>
                    <a:pt x="71" y="33"/>
                    <a:pt x="71" y="31"/>
                  </a:cubicBezTo>
                  <a:cubicBezTo>
                    <a:pt x="67" y="17"/>
                    <a:pt x="54" y="8"/>
                    <a:pt x="40" y="8"/>
                  </a:cubicBezTo>
                  <a:cubicBezTo>
                    <a:pt x="22" y="8"/>
                    <a:pt x="8" y="22"/>
                    <a:pt x="8" y="40"/>
                  </a:cubicBezTo>
                  <a:cubicBezTo>
                    <a:pt x="8" y="42"/>
                    <a:pt x="6" y="44"/>
                    <a:pt x="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191"/>
            <p:cNvSpPr>
              <a:spLocks/>
            </p:cNvSpPr>
            <p:nvPr/>
          </p:nvSpPr>
          <p:spPr bwMode="auto">
            <a:xfrm>
              <a:off x="8475663" y="5335588"/>
              <a:ext cx="411163" cy="585788"/>
            </a:xfrm>
            <a:custGeom>
              <a:avLst/>
              <a:gdLst>
                <a:gd name="T0" fmla="*/ 4 w 97"/>
                <a:gd name="T1" fmla="*/ 136 h 136"/>
                <a:gd name="T2" fmla="*/ 0 w 97"/>
                <a:gd name="T3" fmla="*/ 132 h 136"/>
                <a:gd name="T4" fmla="*/ 0 w 97"/>
                <a:gd name="T5" fmla="*/ 104 h 136"/>
                <a:gd name="T6" fmla="*/ 16 w 97"/>
                <a:gd name="T7" fmla="*/ 88 h 136"/>
                <a:gd name="T8" fmla="*/ 59 w 97"/>
                <a:gd name="T9" fmla="*/ 88 h 136"/>
                <a:gd name="T10" fmla="*/ 88 w 97"/>
                <a:gd name="T11" fmla="*/ 62 h 136"/>
                <a:gd name="T12" fmla="*/ 80 w 97"/>
                <a:gd name="T13" fmla="*/ 41 h 136"/>
                <a:gd name="T14" fmla="*/ 60 w 97"/>
                <a:gd name="T15" fmla="*/ 32 h 136"/>
                <a:gd name="T16" fmla="*/ 56 w 97"/>
                <a:gd name="T17" fmla="*/ 28 h 136"/>
                <a:gd name="T18" fmla="*/ 36 w 97"/>
                <a:gd name="T19" fmla="*/ 8 h 136"/>
                <a:gd name="T20" fmla="*/ 28 w 97"/>
                <a:gd name="T21" fmla="*/ 10 h 136"/>
                <a:gd name="T22" fmla="*/ 23 w 97"/>
                <a:gd name="T23" fmla="*/ 8 h 136"/>
                <a:gd name="T24" fmla="*/ 25 w 97"/>
                <a:gd name="T25" fmla="*/ 2 h 136"/>
                <a:gd name="T26" fmla="*/ 36 w 97"/>
                <a:gd name="T27" fmla="*/ 0 h 136"/>
                <a:gd name="T28" fmla="*/ 64 w 97"/>
                <a:gd name="T29" fmla="*/ 24 h 136"/>
                <a:gd name="T30" fmla="*/ 86 w 97"/>
                <a:gd name="T31" fmla="*/ 35 h 136"/>
                <a:gd name="T32" fmla="*/ 96 w 97"/>
                <a:gd name="T33" fmla="*/ 62 h 136"/>
                <a:gd name="T34" fmla="*/ 59 w 97"/>
                <a:gd name="T35" fmla="*/ 96 h 136"/>
                <a:gd name="T36" fmla="*/ 16 w 97"/>
                <a:gd name="T37" fmla="*/ 96 h 136"/>
                <a:gd name="T38" fmla="*/ 8 w 97"/>
                <a:gd name="T39" fmla="*/ 104 h 136"/>
                <a:gd name="T40" fmla="*/ 8 w 97"/>
                <a:gd name="T41" fmla="*/ 132 h 136"/>
                <a:gd name="T42" fmla="*/ 4 w 97"/>
                <a:gd name="T4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4" y="136"/>
                  </a:moveTo>
                  <a:cubicBezTo>
                    <a:pt x="2" y="136"/>
                    <a:pt x="0" y="134"/>
                    <a:pt x="0" y="132"/>
                  </a:cubicBezTo>
                  <a:cubicBezTo>
                    <a:pt x="0" y="104"/>
                    <a:pt x="0" y="104"/>
                    <a:pt x="0" y="104"/>
                  </a:cubicBezTo>
                  <a:cubicBezTo>
                    <a:pt x="0" y="95"/>
                    <a:pt x="7" y="88"/>
                    <a:pt x="16" y="88"/>
                  </a:cubicBezTo>
                  <a:cubicBezTo>
                    <a:pt x="59" y="88"/>
                    <a:pt x="59" y="88"/>
                    <a:pt x="59" y="88"/>
                  </a:cubicBezTo>
                  <a:cubicBezTo>
                    <a:pt x="74" y="88"/>
                    <a:pt x="87" y="77"/>
                    <a:pt x="88" y="62"/>
                  </a:cubicBezTo>
                  <a:cubicBezTo>
                    <a:pt x="88" y="54"/>
                    <a:pt x="86" y="47"/>
                    <a:pt x="80" y="41"/>
                  </a:cubicBezTo>
                  <a:cubicBezTo>
                    <a:pt x="75" y="35"/>
                    <a:pt x="68" y="32"/>
                    <a:pt x="60" y="32"/>
                  </a:cubicBezTo>
                  <a:cubicBezTo>
                    <a:pt x="58" y="32"/>
                    <a:pt x="56" y="30"/>
                    <a:pt x="56" y="28"/>
                  </a:cubicBezTo>
                  <a:cubicBezTo>
                    <a:pt x="56" y="17"/>
                    <a:pt x="47" y="8"/>
                    <a:pt x="36" y="8"/>
                  </a:cubicBezTo>
                  <a:cubicBezTo>
                    <a:pt x="33" y="8"/>
                    <a:pt x="31" y="9"/>
                    <a:pt x="28" y="10"/>
                  </a:cubicBezTo>
                  <a:cubicBezTo>
                    <a:pt x="26" y="10"/>
                    <a:pt x="24" y="10"/>
                    <a:pt x="23" y="8"/>
                  </a:cubicBezTo>
                  <a:cubicBezTo>
                    <a:pt x="22" y="5"/>
                    <a:pt x="23" y="3"/>
                    <a:pt x="25" y="2"/>
                  </a:cubicBezTo>
                  <a:cubicBezTo>
                    <a:pt x="28" y="1"/>
                    <a:pt x="32" y="0"/>
                    <a:pt x="36" y="0"/>
                  </a:cubicBezTo>
                  <a:cubicBezTo>
                    <a:pt x="50" y="0"/>
                    <a:pt x="62" y="11"/>
                    <a:pt x="64" y="24"/>
                  </a:cubicBezTo>
                  <a:cubicBezTo>
                    <a:pt x="72" y="25"/>
                    <a:pt x="80" y="29"/>
                    <a:pt x="86" y="35"/>
                  </a:cubicBezTo>
                  <a:cubicBezTo>
                    <a:pt x="93" y="43"/>
                    <a:pt x="97" y="52"/>
                    <a:pt x="96" y="62"/>
                  </a:cubicBezTo>
                  <a:cubicBezTo>
                    <a:pt x="95" y="81"/>
                    <a:pt x="78" y="96"/>
                    <a:pt x="59" y="96"/>
                  </a:cubicBezTo>
                  <a:cubicBezTo>
                    <a:pt x="16" y="96"/>
                    <a:pt x="16" y="96"/>
                    <a:pt x="16" y="96"/>
                  </a:cubicBezTo>
                  <a:cubicBezTo>
                    <a:pt x="12" y="96"/>
                    <a:pt x="8" y="100"/>
                    <a:pt x="8" y="104"/>
                  </a:cubicBezTo>
                  <a:cubicBezTo>
                    <a:pt x="8" y="132"/>
                    <a:pt x="8" y="132"/>
                    <a:pt x="8" y="132"/>
                  </a:cubicBezTo>
                  <a:cubicBezTo>
                    <a:pt x="8" y="134"/>
                    <a:pt x="6" y="136"/>
                    <a:pt x="4" y="1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192"/>
            <p:cNvSpPr>
              <a:spLocks/>
            </p:cNvSpPr>
            <p:nvPr/>
          </p:nvSpPr>
          <p:spPr bwMode="auto">
            <a:xfrm>
              <a:off x="8069263" y="5594351"/>
              <a:ext cx="220663" cy="257175"/>
            </a:xfrm>
            <a:custGeom>
              <a:avLst/>
              <a:gdLst>
                <a:gd name="T0" fmla="*/ 48 w 52"/>
                <a:gd name="T1" fmla="*/ 60 h 60"/>
                <a:gd name="T2" fmla="*/ 44 w 52"/>
                <a:gd name="T3" fmla="*/ 56 h 60"/>
                <a:gd name="T4" fmla="*/ 44 w 52"/>
                <a:gd name="T5" fmla="*/ 44 h 60"/>
                <a:gd name="T6" fmla="*/ 36 w 52"/>
                <a:gd name="T7" fmla="*/ 36 h 60"/>
                <a:gd name="T8" fmla="*/ 28 w 52"/>
                <a:gd name="T9" fmla="*/ 36 h 60"/>
                <a:gd name="T10" fmla="*/ 26 w 52"/>
                <a:gd name="T11" fmla="*/ 35 h 60"/>
                <a:gd name="T12" fmla="*/ 0 w 52"/>
                <a:gd name="T13" fmla="*/ 4 h 60"/>
                <a:gd name="T14" fmla="*/ 4 w 52"/>
                <a:gd name="T15" fmla="*/ 0 h 60"/>
                <a:gd name="T16" fmla="*/ 8 w 52"/>
                <a:gd name="T17" fmla="*/ 4 h 60"/>
                <a:gd name="T18" fmla="*/ 32 w 52"/>
                <a:gd name="T19" fmla="*/ 28 h 60"/>
                <a:gd name="T20" fmla="*/ 36 w 52"/>
                <a:gd name="T21" fmla="*/ 28 h 60"/>
                <a:gd name="T22" fmla="*/ 52 w 52"/>
                <a:gd name="T23" fmla="*/ 44 h 60"/>
                <a:gd name="T24" fmla="*/ 52 w 52"/>
                <a:gd name="T25" fmla="*/ 56 h 60"/>
                <a:gd name="T26" fmla="*/ 48 w 52"/>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0">
                  <a:moveTo>
                    <a:pt x="48" y="60"/>
                  </a:moveTo>
                  <a:cubicBezTo>
                    <a:pt x="46" y="60"/>
                    <a:pt x="44" y="58"/>
                    <a:pt x="44" y="56"/>
                  </a:cubicBezTo>
                  <a:cubicBezTo>
                    <a:pt x="44" y="44"/>
                    <a:pt x="44" y="44"/>
                    <a:pt x="44" y="44"/>
                  </a:cubicBezTo>
                  <a:cubicBezTo>
                    <a:pt x="44" y="40"/>
                    <a:pt x="40" y="36"/>
                    <a:pt x="36" y="36"/>
                  </a:cubicBezTo>
                  <a:cubicBezTo>
                    <a:pt x="28" y="36"/>
                    <a:pt x="28" y="36"/>
                    <a:pt x="28" y="36"/>
                  </a:cubicBezTo>
                  <a:cubicBezTo>
                    <a:pt x="27" y="36"/>
                    <a:pt x="27" y="36"/>
                    <a:pt x="26" y="35"/>
                  </a:cubicBezTo>
                  <a:cubicBezTo>
                    <a:pt x="11" y="33"/>
                    <a:pt x="0" y="20"/>
                    <a:pt x="0" y="4"/>
                  </a:cubicBezTo>
                  <a:cubicBezTo>
                    <a:pt x="0" y="2"/>
                    <a:pt x="2" y="0"/>
                    <a:pt x="4" y="0"/>
                  </a:cubicBezTo>
                  <a:cubicBezTo>
                    <a:pt x="6" y="0"/>
                    <a:pt x="8" y="2"/>
                    <a:pt x="8" y="4"/>
                  </a:cubicBezTo>
                  <a:cubicBezTo>
                    <a:pt x="8" y="17"/>
                    <a:pt x="19" y="28"/>
                    <a:pt x="32" y="28"/>
                  </a:cubicBezTo>
                  <a:cubicBezTo>
                    <a:pt x="36" y="28"/>
                    <a:pt x="36" y="28"/>
                    <a:pt x="36" y="28"/>
                  </a:cubicBezTo>
                  <a:cubicBezTo>
                    <a:pt x="45" y="28"/>
                    <a:pt x="52" y="35"/>
                    <a:pt x="52" y="44"/>
                  </a:cubicBezTo>
                  <a:cubicBezTo>
                    <a:pt x="52" y="56"/>
                    <a:pt x="52" y="56"/>
                    <a:pt x="52" y="56"/>
                  </a:cubicBezTo>
                  <a:cubicBezTo>
                    <a:pt x="52" y="58"/>
                    <a:pt x="50" y="60"/>
                    <a:pt x="48"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193"/>
            <p:cNvSpPr>
              <a:spLocks/>
            </p:cNvSpPr>
            <p:nvPr/>
          </p:nvSpPr>
          <p:spPr bwMode="auto">
            <a:xfrm>
              <a:off x="8340725" y="5300663"/>
              <a:ext cx="117475" cy="138113"/>
            </a:xfrm>
            <a:custGeom>
              <a:avLst/>
              <a:gdLst>
                <a:gd name="T0" fmla="*/ 4 w 28"/>
                <a:gd name="T1" fmla="*/ 32 h 32"/>
                <a:gd name="T2" fmla="*/ 0 w 28"/>
                <a:gd name="T3" fmla="*/ 29 h 32"/>
                <a:gd name="T4" fmla="*/ 0 w 28"/>
                <a:gd name="T5" fmla="*/ 24 h 32"/>
                <a:gd name="T6" fmla="*/ 24 w 28"/>
                <a:gd name="T7" fmla="*/ 0 h 32"/>
                <a:gd name="T8" fmla="*/ 28 w 28"/>
                <a:gd name="T9" fmla="*/ 4 h 32"/>
                <a:gd name="T10" fmla="*/ 24 w 28"/>
                <a:gd name="T11" fmla="*/ 8 h 32"/>
                <a:gd name="T12" fmla="*/ 8 w 28"/>
                <a:gd name="T13" fmla="*/ 24 h 32"/>
                <a:gd name="T14" fmla="*/ 8 w 28"/>
                <a:gd name="T15" fmla="*/ 27 h 32"/>
                <a:gd name="T16" fmla="*/ 5 w 28"/>
                <a:gd name="T17" fmla="*/ 32 h 32"/>
                <a:gd name="T18" fmla="*/ 4 w 28"/>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2">
                  <a:moveTo>
                    <a:pt x="4" y="32"/>
                  </a:moveTo>
                  <a:cubicBezTo>
                    <a:pt x="3" y="32"/>
                    <a:pt x="1" y="31"/>
                    <a:pt x="0" y="29"/>
                  </a:cubicBezTo>
                  <a:cubicBezTo>
                    <a:pt x="0" y="27"/>
                    <a:pt x="0" y="26"/>
                    <a:pt x="0" y="24"/>
                  </a:cubicBezTo>
                  <a:cubicBezTo>
                    <a:pt x="0" y="11"/>
                    <a:pt x="11" y="0"/>
                    <a:pt x="24" y="0"/>
                  </a:cubicBezTo>
                  <a:cubicBezTo>
                    <a:pt x="26" y="0"/>
                    <a:pt x="28" y="2"/>
                    <a:pt x="28" y="4"/>
                  </a:cubicBezTo>
                  <a:cubicBezTo>
                    <a:pt x="28" y="6"/>
                    <a:pt x="26" y="8"/>
                    <a:pt x="24" y="8"/>
                  </a:cubicBezTo>
                  <a:cubicBezTo>
                    <a:pt x="15" y="8"/>
                    <a:pt x="8" y="15"/>
                    <a:pt x="8" y="24"/>
                  </a:cubicBezTo>
                  <a:cubicBezTo>
                    <a:pt x="8" y="25"/>
                    <a:pt x="8" y="26"/>
                    <a:pt x="8" y="27"/>
                  </a:cubicBezTo>
                  <a:cubicBezTo>
                    <a:pt x="9" y="29"/>
                    <a:pt x="7" y="31"/>
                    <a:pt x="5" y="32"/>
                  </a:cubicBezTo>
                  <a:cubicBezTo>
                    <a:pt x="5" y="32"/>
                    <a:pt x="5" y="32"/>
                    <a:pt x="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194"/>
            <p:cNvSpPr>
              <a:spLocks/>
            </p:cNvSpPr>
            <p:nvPr/>
          </p:nvSpPr>
          <p:spPr bwMode="auto">
            <a:xfrm>
              <a:off x="8153400" y="5370513"/>
              <a:ext cx="152400" cy="153988"/>
            </a:xfrm>
            <a:custGeom>
              <a:avLst/>
              <a:gdLst>
                <a:gd name="T0" fmla="*/ 4 w 36"/>
                <a:gd name="T1" fmla="*/ 36 h 36"/>
                <a:gd name="T2" fmla="*/ 0 w 36"/>
                <a:gd name="T3" fmla="*/ 32 h 36"/>
                <a:gd name="T4" fmla="*/ 32 w 36"/>
                <a:gd name="T5" fmla="*/ 0 h 36"/>
                <a:gd name="T6" fmla="*/ 36 w 36"/>
                <a:gd name="T7" fmla="*/ 4 h 36"/>
                <a:gd name="T8" fmla="*/ 32 w 36"/>
                <a:gd name="T9" fmla="*/ 8 h 36"/>
                <a:gd name="T10" fmla="*/ 8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2" y="36"/>
                    <a:pt x="0" y="34"/>
                    <a:pt x="0" y="32"/>
                  </a:cubicBezTo>
                  <a:cubicBezTo>
                    <a:pt x="0" y="14"/>
                    <a:pt x="14" y="0"/>
                    <a:pt x="32" y="0"/>
                  </a:cubicBezTo>
                  <a:cubicBezTo>
                    <a:pt x="34" y="0"/>
                    <a:pt x="36" y="2"/>
                    <a:pt x="36" y="4"/>
                  </a:cubicBezTo>
                  <a:cubicBezTo>
                    <a:pt x="36" y="6"/>
                    <a:pt x="34" y="8"/>
                    <a:pt x="32" y="8"/>
                  </a:cubicBezTo>
                  <a:cubicBezTo>
                    <a:pt x="19" y="8"/>
                    <a:pt x="8" y="19"/>
                    <a:pt x="8" y="32"/>
                  </a:cubicBezTo>
                  <a:cubicBezTo>
                    <a:pt x="8" y="34"/>
                    <a:pt x="6" y="36"/>
                    <a:pt x="4"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95"/>
            <p:cNvSpPr>
              <a:spLocks/>
            </p:cNvSpPr>
            <p:nvPr/>
          </p:nvSpPr>
          <p:spPr bwMode="auto">
            <a:xfrm>
              <a:off x="8356600" y="5715001"/>
              <a:ext cx="34925" cy="85725"/>
            </a:xfrm>
            <a:custGeom>
              <a:avLst/>
              <a:gdLst>
                <a:gd name="T0" fmla="*/ 4 w 8"/>
                <a:gd name="T1" fmla="*/ 20 h 20"/>
                <a:gd name="T2" fmla="*/ 0 w 8"/>
                <a:gd name="T3" fmla="*/ 16 h 20"/>
                <a:gd name="T4" fmla="*/ 0 w 8"/>
                <a:gd name="T5" fmla="*/ 4 h 20"/>
                <a:gd name="T6" fmla="*/ 4 w 8"/>
                <a:gd name="T7" fmla="*/ 0 h 20"/>
                <a:gd name="T8" fmla="*/ 8 w 8"/>
                <a:gd name="T9" fmla="*/ 4 h 20"/>
                <a:gd name="T10" fmla="*/ 8 w 8"/>
                <a:gd name="T11" fmla="*/ 16 h 20"/>
                <a:gd name="T12" fmla="*/ 4 w 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4" y="20"/>
                  </a:moveTo>
                  <a:cubicBezTo>
                    <a:pt x="2" y="20"/>
                    <a:pt x="0" y="18"/>
                    <a:pt x="0" y="16"/>
                  </a:cubicBezTo>
                  <a:cubicBezTo>
                    <a:pt x="0" y="4"/>
                    <a:pt x="0" y="4"/>
                    <a:pt x="0" y="4"/>
                  </a:cubicBezTo>
                  <a:cubicBezTo>
                    <a:pt x="0" y="2"/>
                    <a:pt x="2" y="0"/>
                    <a:pt x="4" y="0"/>
                  </a:cubicBezTo>
                  <a:cubicBezTo>
                    <a:pt x="6" y="0"/>
                    <a:pt x="8" y="2"/>
                    <a:pt x="8" y="4"/>
                  </a:cubicBezTo>
                  <a:cubicBezTo>
                    <a:pt x="8" y="16"/>
                    <a:pt x="8" y="16"/>
                    <a:pt x="8" y="16"/>
                  </a:cubicBezTo>
                  <a:cubicBezTo>
                    <a:pt x="8" y="18"/>
                    <a:pt x="6" y="20"/>
                    <a:pt x="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96"/>
            <p:cNvSpPr>
              <a:spLocks/>
            </p:cNvSpPr>
            <p:nvPr/>
          </p:nvSpPr>
          <p:spPr bwMode="auto">
            <a:xfrm>
              <a:off x="8356600" y="5834063"/>
              <a:ext cx="34925" cy="87313"/>
            </a:xfrm>
            <a:custGeom>
              <a:avLst/>
              <a:gdLst>
                <a:gd name="T0" fmla="*/ 4 w 8"/>
                <a:gd name="T1" fmla="*/ 20 h 20"/>
                <a:gd name="T2" fmla="*/ 0 w 8"/>
                <a:gd name="T3" fmla="*/ 16 h 20"/>
                <a:gd name="T4" fmla="*/ 0 w 8"/>
                <a:gd name="T5" fmla="*/ 4 h 20"/>
                <a:gd name="T6" fmla="*/ 4 w 8"/>
                <a:gd name="T7" fmla="*/ 0 h 20"/>
                <a:gd name="T8" fmla="*/ 8 w 8"/>
                <a:gd name="T9" fmla="*/ 4 h 20"/>
                <a:gd name="T10" fmla="*/ 8 w 8"/>
                <a:gd name="T11" fmla="*/ 16 h 20"/>
                <a:gd name="T12" fmla="*/ 4 w 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4" y="20"/>
                  </a:moveTo>
                  <a:cubicBezTo>
                    <a:pt x="2" y="20"/>
                    <a:pt x="0" y="18"/>
                    <a:pt x="0" y="16"/>
                  </a:cubicBezTo>
                  <a:cubicBezTo>
                    <a:pt x="0" y="4"/>
                    <a:pt x="0" y="4"/>
                    <a:pt x="0" y="4"/>
                  </a:cubicBezTo>
                  <a:cubicBezTo>
                    <a:pt x="0" y="2"/>
                    <a:pt x="2" y="0"/>
                    <a:pt x="4" y="0"/>
                  </a:cubicBezTo>
                  <a:cubicBezTo>
                    <a:pt x="6" y="0"/>
                    <a:pt x="8" y="2"/>
                    <a:pt x="8" y="4"/>
                  </a:cubicBezTo>
                  <a:cubicBezTo>
                    <a:pt x="8" y="16"/>
                    <a:pt x="8" y="16"/>
                    <a:pt x="8" y="16"/>
                  </a:cubicBezTo>
                  <a:cubicBezTo>
                    <a:pt x="8" y="18"/>
                    <a:pt x="6" y="20"/>
                    <a:pt x="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0" name="TextBox 39"/>
          <p:cNvSpPr txBox="1"/>
          <p:nvPr/>
        </p:nvSpPr>
        <p:spPr>
          <a:xfrm>
            <a:off x="1965868" y="6228121"/>
            <a:ext cx="3838583" cy="1896417"/>
          </a:xfrm>
          <a:prstGeom prst="rect">
            <a:avLst/>
          </a:prstGeom>
          <a:noFill/>
        </p:spPr>
        <p:txBody>
          <a:bodyPr wrap="square" rtlCol="0">
            <a:spAutoFit/>
          </a:bodyPr>
          <a:lstStyle/>
          <a:p>
            <a:pPr marL="12700" lvl="0">
              <a:lnSpc>
                <a:spcPct val="80000"/>
              </a:lnSpc>
              <a:spcBef>
                <a:spcPts val="600"/>
              </a:spcBef>
              <a:buClr>
                <a:srgbClr val="000000"/>
              </a:buClr>
              <a:buSzPts val="1600"/>
            </a:pPr>
            <a:r>
              <a:rPr lang="en-US" sz="2800" b="1" dirty="0"/>
              <a:t>Depression</a:t>
            </a:r>
            <a:r>
              <a:rPr lang="en-US" sz="2800" dirty="0"/>
              <a:t>[6]</a:t>
            </a:r>
          </a:p>
          <a:p>
            <a:pPr marL="742950" lvl="1" indent="-292100">
              <a:lnSpc>
                <a:spcPct val="80000"/>
              </a:lnSpc>
              <a:spcBef>
                <a:spcPts val="600"/>
              </a:spcBef>
              <a:buClr>
                <a:srgbClr val="000000"/>
              </a:buClr>
              <a:buSzPts val="1600"/>
              <a:buFont typeface="Arial"/>
              <a:buChar char="–"/>
            </a:pPr>
            <a:r>
              <a:rPr lang="en-US" sz="2800" dirty="0"/>
              <a:t>MD depression rates are the same as in other populations. [7</a:t>
            </a:r>
            <a:r>
              <a:rPr lang="en-US" sz="1600" dirty="0"/>
              <a:t>]</a:t>
            </a:r>
          </a:p>
        </p:txBody>
      </p:sp>
      <p:sp>
        <p:nvSpPr>
          <p:cNvPr id="41" name="Овал 13"/>
          <p:cNvSpPr/>
          <p:nvPr/>
        </p:nvSpPr>
        <p:spPr>
          <a:xfrm>
            <a:off x="7318867" y="4737821"/>
            <a:ext cx="1126958" cy="1126958"/>
          </a:xfrm>
          <a:prstGeom prst="ellipse">
            <a:avLst/>
          </a:prstGeom>
          <a:solidFill>
            <a:schemeClr val="accent1"/>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42" name="TextBox 41"/>
          <p:cNvSpPr txBox="1"/>
          <p:nvPr/>
        </p:nvSpPr>
        <p:spPr>
          <a:xfrm>
            <a:off x="7318868" y="6228121"/>
            <a:ext cx="3648868" cy="2241126"/>
          </a:xfrm>
          <a:prstGeom prst="rect">
            <a:avLst/>
          </a:prstGeom>
          <a:noFill/>
        </p:spPr>
        <p:txBody>
          <a:bodyPr wrap="square" rtlCol="0">
            <a:spAutoFit/>
          </a:bodyPr>
          <a:lstStyle/>
          <a:p>
            <a:pPr marL="12700" lvl="0">
              <a:lnSpc>
                <a:spcPct val="80000"/>
              </a:lnSpc>
              <a:spcBef>
                <a:spcPts val="600"/>
              </a:spcBef>
              <a:buClr>
                <a:srgbClr val="000000"/>
              </a:buClr>
              <a:buSzPts val="1600"/>
            </a:pPr>
            <a:r>
              <a:rPr lang="en-US" sz="2800" b="1" dirty="0"/>
              <a:t>Substance use</a:t>
            </a:r>
          </a:p>
          <a:p>
            <a:pPr marL="742950" lvl="1" indent="-298450">
              <a:lnSpc>
                <a:spcPct val="80000"/>
              </a:lnSpc>
              <a:spcBef>
                <a:spcPts val="600"/>
              </a:spcBef>
              <a:buClr>
                <a:srgbClr val="000000"/>
              </a:buClr>
              <a:buSzPts val="1600"/>
              <a:buFont typeface="Arial"/>
              <a:buChar char="–"/>
            </a:pPr>
            <a:r>
              <a:rPr lang="en-US" sz="2800" dirty="0"/>
              <a:t>MD rates of substance use are 10-15% [8] (compared to 9% nationwide [9]) </a:t>
            </a:r>
          </a:p>
        </p:txBody>
      </p:sp>
      <p:grpSp>
        <p:nvGrpSpPr>
          <p:cNvPr id="21" name="Группа 53"/>
          <p:cNvGrpSpPr/>
          <p:nvPr/>
        </p:nvGrpSpPr>
        <p:grpSpPr>
          <a:xfrm>
            <a:off x="7590483" y="5035989"/>
            <a:ext cx="591012" cy="498030"/>
            <a:chOff x="7002463" y="6443663"/>
            <a:chExt cx="736600" cy="620713"/>
          </a:xfrm>
          <a:solidFill>
            <a:schemeClr val="bg1"/>
          </a:solidFill>
        </p:grpSpPr>
        <p:sp>
          <p:nvSpPr>
            <p:cNvPr id="22" name="Freeform 245"/>
            <p:cNvSpPr>
              <a:spLocks/>
            </p:cNvSpPr>
            <p:nvPr/>
          </p:nvSpPr>
          <p:spPr bwMode="auto">
            <a:xfrm>
              <a:off x="7002463" y="6561138"/>
              <a:ext cx="728663" cy="503238"/>
            </a:xfrm>
            <a:custGeom>
              <a:avLst/>
              <a:gdLst>
                <a:gd name="T0" fmla="*/ 161 w 172"/>
                <a:gd name="T1" fmla="*/ 117 h 117"/>
                <a:gd name="T2" fmla="*/ 11 w 172"/>
                <a:gd name="T3" fmla="*/ 117 h 117"/>
                <a:gd name="T4" fmla="*/ 0 w 172"/>
                <a:gd name="T5" fmla="*/ 106 h 117"/>
                <a:gd name="T6" fmla="*/ 0 w 172"/>
                <a:gd name="T7" fmla="*/ 4 h 117"/>
                <a:gd name="T8" fmla="*/ 4 w 172"/>
                <a:gd name="T9" fmla="*/ 0 h 117"/>
                <a:gd name="T10" fmla="*/ 8 w 172"/>
                <a:gd name="T11" fmla="*/ 4 h 117"/>
                <a:gd name="T12" fmla="*/ 8 w 172"/>
                <a:gd name="T13" fmla="*/ 106 h 117"/>
                <a:gd name="T14" fmla="*/ 11 w 172"/>
                <a:gd name="T15" fmla="*/ 109 h 117"/>
                <a:gd name="T16" fmla="*/ 161 w 172"/>
                <a:gd name="T17" fmla="*/ 109 h 117"/>
                <a:gd name="T18" fmla="*/ 164 w 172"/>
                <a:gd name="T19" fmla="*/ 106 h 117"/>
                <a:gd name="T20" fmla="*/ 164 w 172"/>
                <a:gd name="T21" fmla="*/ 4 h 117"/>
                <a:gd name="T22" fmla="*/ 168 w 172"/>
                <a:gd name="T23" fmla="*/ 0 h 117"/>
                <a:gd name="T24" fmla="*/ 172 w 172"/>
                <a:gd name="T25" fmla="*/ 4 h 117"/>
                <a:gd name="T26" fmla="*/ 172 w 172"/>
                <a:gd name="T27" fmla="*/ 106 h 117"/>
                <a:gd name="T28" fmla="*/ 161 w 172"/>
                <a:gd name="T2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117">
                  <a:moveTo>
                    <a:pt x="161" y="117"/>
                  </a:moveTo>
                  <a:cubicBezTo>
                    <a:pt x="11" y="117"/>
                    <a:pt x="11" y="117"/>
                    <a:pt x="11" y="117"/>
                  </a:cubicBezTo>
                  <a:cubicBezTo>
                    <a:pt x="5" y="117"/>
                    <a:pt x="0" y="112"/>
                    <a:pt x="0" y="106"/>
                  </a:cubicBezTo>
                  <a:cubicBezTo>
                    <a:pt x="0" y="4"/>
                    <a:pt x="0" y="4"/>
                    <a:pt x="0" y="4"/>
                  </a:cubicBezTo>
                  <a:cubicBezTo>
                    <a:pt x="0" y="2"/>
                    <a:pt x="2" y="0"/>
                    <a:pt x="4" y="0"/>
                  </a:cubicBezTo>
                  <a:cubicBezTo>
                    <a:pt x="6" y="0"/>
                    <a:pt x="8" y="2"/>
                    <a:pt x="8" y="4"/>
                  </a:cubicBezTo>
                  <a:cubicBezTo>
                    <a:pt x="8" y="106"/>
                    <a:pt x="8" y="106"/>
                    <a:pt x="8" y="106"/>
                  </a:cubicBezTo>
                  <a:cubicBezTo>
                    <a:pt x="8" y="107"/>
                    <a:pt x="10" y="109"/>
                    <a:pt x="11" y="109"/>
                  </a:cubicBezTo>
                  <a:cubicBezTo>
                    <a:pt x="161" y="109"/>
                    <a:pt x="161" y="109"/>
                    <a:pt x="161" y="109"/>
                  </a:cubicBezTo>
                  <a:cubicBezTo>
                    <a:pt x="162" y="109"/>
                    <a:pt x="164" y="107"/>
                    <a:pt x="164" y="106"/>
                  </a:cubicBezTo>
                  <a:cubicBezTo>
                    <a:pt x="164" y="4"/>
                    <a:pt x="164" y="4"/>
                    <a:pt x="164" y="4"/>
                  </a:cubicBezTo>
                  <a:cubicBezTo>
                    <a:pt x="164" y="2"/>
                    <a:pt x="166" y="0"/>
                    <a:pt x="168" y="0"/>
                  </a:cubicBezTo>
                  <a:cubicBezTo>
                    <a:pt x="170" y="0"/>
                    <a:pt x="172" y="2"/>
                    <a:pt x="172" y="4"/>
                  </a:cubicBezTo>
                  <a:cubicBezTo>
                    <a:pt x="172" y="106"/>
                    <a:pt x="172" y="106"/>
                    <a:pt x="172" y="106"/>
                  </a:cubicBezTo>
                  <a:cubicBezTo>
                    <a:pt x="172" y="112"/>
                    <a:pt x="167" y="117"/>
                    <a:pt x="161"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246"/>
            <p:cNvSpPr>
              <a:spLocks/>
            </p:cNvSpPr>
            <p:nvPr/>
          </p:nvSpPr>
          <p:spPr bwMode="auto">
            <a:xfrm>
              <a:off x="7011988" y="6581775"/>
              <a:ext cx="84138" cy="34925"/>
            </a:xfrm>
            <a:custGeom>
              <a:avLst/>
              <a:gdLst>
                <a:gd name="T0" fmla="*/ 16 w 20"/>
                <a:gd name="T1" fmla="*/ 8 h 8"/>
                <a:gd name="T2" fmla="*/ 4 w 20"/>
                <a:gd name="T3" fmla="*/ 8 h 8"/>
                <a:gd name="T4" fmla="*/ 0 w 20"/>
                <a:gd name="T5" fmla="*/ 4 h 8"/>
                <a:gd name="T6" fmla="*/ 4 w 20"/>
                <a:gd name="T7" fmla="*/ 0 h 8"/>
                <a:gd name="T8" fmla="*/ 16 w 20"/>
                <a:gd name="T9" fmla="*/ 0 h 8"/>
                <a:gd name="T10" fmla="*/ 20 w 20"/>
                <a:gd name="T11" fmla="*/ 4 h 8"/>
                <a:gd name="T12" fmla="*/ 16 w 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0" h="8">
                  <a:moveTo>
                    <a:pt x="16" y="8"/>
                  </a:moveTo>
                  <a:cubicBezTo>
                    <a:pt x="4" y="8"/>
                    <a:pt x="4" y="8"/>
                    <a:pt x="4" y="8"/>
                  </a:cubicBezTo>
                  <a:cubicBezTo>
                    <a:pt x="2" y="8"/>
                    <a:pt x="0" y="6"/>
                    <a:pt x="0" y="4"/>
                  </a:cubicBezTo>
                  <a:cubicBezTo>
                    <a:pt x="0" y="2"/>
                    <a:pt x="2" y="0"/>
                    <a:pt x="4" y="0"/>
                  </a:cubicBezTo>
                  <a:cubicBezTo>
                    <a:pt x="16" y="0"/>
                    <a:pt x="16" y="0"/>
                    <a:pt x="16" y="0"/>
                  </a:cubicBezTo>
                  <a:cubicBezTo>
                    <a:pt x="18" y="0"/>
                    <a:pt x="20" y="2"/>
                    <a:pt x="20" y="4"/>
                  </a:cubicBezTo>
                  <a:cubicBezTo>
                    <a:pt x="20" y="6"/>
                    <a:pt x="18"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247"/>
            <p:cNvSpPr>
              <a:spLocks/>
            </p:cNvSpPr>
            <p:nvPr/>
          </p:nvSpPr>
          <p:spPr bwMode="auto">
            <a:xfrm>
              <a:off x="7231063" y="6581775"/>
              <a:ext cx="508000" cy="34925"/>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248"/>
            <p:cNvSpPr>
              <a:spLocks/>
            </p:cNvSpPr>
            <p:nvPr/>
          </p:nvSpPr>
          <p:spPr bwMode="auto">
            <a:xfrm>
              <a:off x="7011988" y="6978650"/>
              <a:ext cx="727075" cy="33338"/>
            </a:xfrm>
            <a:custGeom>
              <a:avLst/>
              <a:gdLst>
                <a:gd name="T0" fmla="*/ 168 w 172"/>
                <a:gd name="T1" fmla="*/ 8 h 8"/>
                <a:gd name="T2" fmla="*/ 4 w 172"/>
                <a:gd name="T3" fmla="*/ 8 h 8"/>
                <a:gd name="T4" fmla="*/ 0 w 172"/>
                <a:gd name="T5" fmla="*/ 4 h 8"/>
                <a:gd name="T6" fmla="*/ 4 w 172"/>
                <a:gd name="T7" fmla="*/ 0 h 8"/>
                <a:gd name="T8" fmla="*/ 168 w 172"/>
                <a:gd name="T9" fmla="*/ 0 h 8"/>
                <a:gd name="T10" fmla="*/ 172 w 172"/>
                <a:gd name="T11" fmla="*/ 4 h 8"/>
                <a:gd name="T12" fmla="*/ 168 w 1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72" h="8">
                  <a:moveTo>
                    <a:pt x="168" y="8"/>
                  </a:moveTo>
                  <a:cubicBezTo>
                    <a:pt x="4" y="8"/>
                    <a:pt x="4" y="8"/>
                    <a:pt x="4" y="8"/>
                  </a:cubicBezTo>
                  <a:cubicBezTo>
                    <a:pt x="2" y="8"/>
                    <a:pt x="0" y="6"/>
                    <a:pt x="0" y="4"/>
                  </a:cubicBezTo>
                  <a:cubicBezTo>
                    <a:pt x="0" y="2"/>
                    <a:pt x="2" y="0"/>
                    <a:pt x="4" y="0"/>
                  </a:cubicBezTo>
                  <a:cubicBezTo>
                    <a:pt x="168" y="0"/>
                    <a:pt x="168" y="0"/>
                    <a:pt x="168" y="0"/>
                  </a:cubicBezTo>
                  <a:cubicBezTo>
                    <a:pt x="170" y="0"/>
                    <a:pt x="172" y="2"/>
                    <a:pt x="172" y="4"/>
                  </a:cubicBezTo>
                  <a:cubicBezTo>
                    <a:pt x="172" y="6"/>
                    <a:pt x="170" y="8"/>
                    <a:pt x="16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249"/>
            <p:cNvSpPr>
              <a:spLocks/>
            </p:cNvSpPr>
            <p:nvPr/>
          </p:nvSpPr>
          <p:spPr bwMode="auto">
            <a:xfrm>
              <a:off x="7053263" y="6581775"/>
              <a:ext cx="203200" cy="120650"/>
            </a:xfrm>
            <a:custGeom>
              <a:avLst/>
              <a:gdLst>
                <a:gd name="T0" fmla="*/ 24 w 48"/>
                <a:gd name="T1" fmla="*/ 28 h 28"/>
                <a:gd name="T2" fmla="*/ 0 w 48"/>
                <a:gd name="T3" fmla="*/ 4 h 28"/>
                <a:gd name="T4" fmla="*/ 4 w 48"/>
                <a:gd name="T5" fmla="*/ 0 h 28"/>
                <a:gd name="T6" fmla="*/ 8 w 48"/>
                <a:gd name="T7" fmla="*/ 4 h 28"/>
                <a:gd name="T8" fmla="*/ 24 w 48"/>
                <a:gd name="T9" fmla="*/ 20 h 28"/>
                <a:gd name="T10" fmla="*/ 40 w 48"/>
                <a:gd name="T11" fmla="*/ 4 h 28"/>
                <a:gd name="T12" fmla="*/ 44 w 48"/>
                <a:gd name="T13" fmla="*/ 0 h 28"/>
                <a:gd name="T14" fmla="*/ 48 w 48"/>
                <a:gd name="T15" fmla="*/ 4 h 28"/>
                <a:gd name="T16" fmla="*/ 24 w 4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24" y="28"/>
                  </a:moveTo>
                  <a:cubicBezTo>
                    <a:pt x="11" y="28"/>
                    <a:pt x="0" y="17"/>
                    <a:pt x="0" y="4"/>
                  </a:cubicBezTo>
                  <a:cubicBezTo>
                    <a:pt x="0" y="2"/>
                    <a:pt x="2" y="0"/>
                    <a:pt x="4" y="0"/>
                  </a:cubicBezTo>
                  <a:cubicBezTo>
                    <a:pt x="6" y="0"/>
                    <a:pt x="8" y="2"/>
                    <a:pt x="8" y="4"/>
                  </a:cubicBezTo>
                  <a:cubicBezTo>
                    <a:pt x="8" y="13"/>
                    <a:pt x="15" y="20"/>
                    <a:pt x="24" y="20"/>
                  </a:cubicBezTo>
                  <a:cubicBezTo>
                    <a:pt x="33" y="20"/>
                    <a:pt x="40" y="13"/>
                    <a:pt x="40" y="4"/>
                  </a:cubicBezTo>
                  <a:cubicBezTo>
                    <a:pt x="40" y="2"/>
                    <a:pt x="42" y="0"/>
                    <a:pt x="44" y="0"/>
                  </a:cubicBezTo>
                  <a:cubicBezTo>
                    <a:pt x="46" y="0"/>
                    <a:pt x="48" y="2"/>
                    <a:pt x="48" y="4"/>
                  </a:cubicBezTo>
                  <a:cubicBezTo>
                    <a:pt x="48" y="17"/>
                    <a:pt x="37" y="28"/>
                    <a:pt x="2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250"/>
            <p:cNvSpPr>
              <a:spLocks/>
            </p:cNvSpPr>
            <p:nvPr/>
          </p:nvSpPr>
          <p:spPr bwMode="auto">
            <a:xfrm>
              <a:off x="7434263" y="6823075"/>
              <a:ext cx="220663" cy="34925"/>
            </a:xfrm>
            <a:custGeom>
              <a:avLst/>
              <a:gdLst>
                <a:gd name="T0" fmla="*/ 48 w 52"/>
                <a:gd name="T1" fmla="*/ 8 h 8"/>
                <a:gd name="T2" fmla="*/ 4 w 52"/>
                <a:gd name="T3" fmla="*/ 8 h 8"/>
                <a:gd name="T4" fmla="*/ 0 w 52"/>
                <a:gd name="T5" fmla="*/ 4 h 8"/>
                <a:gd name="T6" fmla="*/ 4 w 52"/>
                <a:gd name="T7" fmla="*/ 0 h 8"/>
                <a:gd name="T8" fmla="*/ 48 w 52"/>
                <a:gd name="T9" fmla="*/ 0 h 8"/>
                <a:gd name="T10" fmla="*/ 52 w 52"/>
                <a:gd name="T11" fmla="*/ 4 h 8"/>
                <a:gd name="T12" fmla="*/ 48 w 5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2" h="8">
                  <a:moveTo>
                    <a:pt x="48" y="8"/>
                  </a:moveTo>
                  <a:cubicBezTo>
                    <a:pt x="4" y="8"/>
                    <a:pt x="4" y="8"/>
                    <a:pt x="4" y="8"/>
                  </a:cubicBezTo>
                  <a:cubicBezTo>
                    <a:pt x="2" y="8"/>
                    <a:pt x="0" y="6"/>
                    <a:pt x="0" y="4"/>
                  </a:cubicBezTo>
                  <a:cubicBezTo>
                    <a:pt x="0" y="2"/>
                    <a:pt x="2" y="0"/>
                    <a:pt x="4" y="0"/>
                  </a:cubicBezTo>
                  <a:cubicBezTo>
                    <a:pt x="48" y="0"/>
                    <a:pt x="48" y="0"/>
                    <a:pt x="48" y="0"/>
                  </a:cubicBezTo>
                  <a:cubicBezTo>
                    <a:pt x="50" y="0"/>
                    <a:pt x="52" y="2"/>
                    <a:pt x="52" y="4"/>
                  </a:cubicBezTo>
                  <a:cubicBezTo>
                    <a:pt x="52" y="6"/>
                    <a:pt x="50" y="8"/>
                    <a:pt x="4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251"/>
            <p:cNvSpPr>
              <a:spLocks/>
            </p:cNvSpPr>
            <p:nvPr/>
          </p:nvSpPr>
          <p:spPr bwMode="auto">
            <a:xfrm>
              <a:off x="7434263" y="6891338"/>
              <a:ext cx="220663" cy="34925"/>
            </a:xfrm>
            <a:custGeom>
              <a:avLst/>
              <a:gdLst>
                <a:gd name="T0" fmla="*/ 48 w 52"/>
                <a:gd name="T1" fmla="*/ 8 h 8"/>
                <a:gd name="T2" fmla="*/ 4 w 52"/>
                <a:gd name="T3" fmla="*/ 8 h 8"/>
                <a:gd name="T4" fmla="*/ 0 w 52"/>
                <a:gd name="T5" fmla="*/ 4 h 8"/>
                <a:gd name="T6" fmla="*/ 4 w 52"/>
                <a:gd name="T7" fmla="*/ 0 h 8"/>
                <a:gd name="T8" fmla="*/ 48 w 52"/>
                <a:gd name="T9" fmla="*/ 0 h 8"/>
                <a:gd name="T10" fmla="*/ 52 w 52"/>
                <a:gd name="T11" fmla="*/ 4 h 8"/>
                <a:gd name="T12" fmla="*/ 48 w 5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2" h="8">
                  <a:moveTo>
                    <a:pt x="48" y="8"/>
                  </a:moveTo>
                  <a:cubicBezTo>
                    <a:pt x="4" y="8"/>
                    <a:pt x="4" y="8"/>
                    <a:pt x="4" y="8"/>
                  </a:cubicBezTo>
                  <a:cubicBezTo>
                    <a:pt x="2" y="8"/>
                    <a:pt x="0" y="6"/>
                    <a:pt x="0" y="4"/>
                  </a:cubicBezTo>
                  <a:cubicBezTo>
                    <a:pt x="0" y="2"/>
                    <a:pt x="2" y="0"/>
                    <a:pt x="4" y="0"/>
                  </a:cubicBezTo>
                  <a:cubicBezTo>
                    <a:pt x="48" y="0"/>
                    <a:pt x="48" y="0"/>
                    <a:pt x="48" y="0"/>
                  </a:cubicBezTo>
                  <a:cubicBezTo>
                    <a:pt x="50" y="0"/>
                    <a:pt x="52" y="2"/>
                    <a:pt x="52" y="4"/>
                  </a:cubicBezTo>
                  <a:cubicBezTo>
                    <a:pt x="52" y="6"/>
                    <a:pt x="50" y="8"/>
                    <a:pt x="4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252"/>
            <p:cNvSpPr>
              <a:spLocks/>
            </p:cNvSpPr>
            <p:nvPr/>
          </p:nvSpPr>
          <p:spPr bwMode="auto">
            <a:xfrm>
              <a:off x="7050088" y="6443663"/>
              <a:ext cx="660400" cy="173038"/>
            </a:xfrm>
            <a:custGeom>
              <a:avLst/>
              <a:gdLst>
                <a:gd name="T0" fmla="*/ 152 w 156"/>
                <a:gd name="T1" fmla="*/ 40 h 40"/>
                <a:gd name="T2" fmla="*/ 148 w 156"/>
                <a:gd name="T3" fmla="*/ 36 h 40"/>
                <a:gd name="T4" fmla="*/ 148 w 156"/>
                <a:gd name="T5" fmla="*/ 20 h 40"/>
                <a:gd name="T6" fmla="*/ 8 w 156"/>
                <a:gd name="T7" fmla="*/ 8 h 40"/>
                <a:gd name="T8" fmla="*/ 8 w 156"/>
                <a:gd name="T9" fmla="*/ 36 h 40"/>
                <a:gd name="T10" fmla="*/ 4 w 156"/>
                <a:gd name="T11" fmla="*/ 40 h 40"/>
                <a:gd name="T12" fmla="*/ 0 w 156"/>
                <a:gd name="T13" fmla="*/ 36 h 40"/>
                <a:gd name="T14" fmla="*/ 0 w 156"/>
                <a:gd name="T15" fmla="*/ 4 h 40"/>
                <a:gd name="T16" fmla="*/ 1 w 156"/>
                <a:gd name="T17" fmla="*/ 1 h 40"/>
                <a:gd name="T18" fmla="*/ 3 w 156"/>
                <a:gd name="T19" fmla="*/ 0 h 40"/>
                <a:gd name="T20" fmla="*/ 152 w 156"/>
                <a:gd name="T21" fmla="*/ 12 h 40"/>
                <a:gd name="T22" fmla="*/ 156 w 156"/>
                <a:gd name="T23" fmla="*/ 16 h 40"/>
                <a:gd name="T24" fmla="*/ 156 w 156"/>
                <a:gd name="T25" fmla="*/ 36 h 40"/>
                <a:gd name="T26" fmla="*/ 152 w 156"/>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40">
                  <a:moveTo>
                    <a:pt x="152" y="40"/>
                  </a:moveTo>
                  <a:cubicBezTo>
                    <a:pt x="150" y="40"/>
                    <a:pt x="148" y="38"/>
                    <a:pt x="148" y="36"/>
                  </a:cubicBezTo>
                  <a:cubicBezTo>
                    <a:pt x="148" y="20"/>
                    <a:pt x="148" y="20"/>
                    <a:pt x="148" y="20"/>
                  </a:cubicBezTo>
                  <a:cubicBezTo>
                    <a:pt x="8" y="8"/>
                    <a:pt x="8" y="8"/>
                    <a:pt x="8" y="8"/>
                  </a:cubicBezTo>
                  <a:cubicBezTo>
                    <a:pt x="8" y="36"/>
                    <a:pt x="8" y="36"/>
                    <a:pt x="8" y="36"/>
                  </a:cubicBezTo>
                  <a:cubicBezTo>
                    <a:pt x="8" y="38"/>
                    <a:pt x="6" y="40"/>
                    <a:pt x="4" y="40"/>
                  </a:cubicBezTo>
                  <a:cubicBezTo>
                    <a:pt x="2" y="40"/>
                    <a:pt x="0" y="38"/>
                    <a:pt x="0" y="36"/>
                  </a:cubicBezTo>
                  <a:cubicBezTo>
                    <a:pt x="0" y="4"/>
                    <a:pt x="0" y="4"/>
                    <a:pt x="0" y="4"/>
                  </a:cubicBezTo>
                  <a:cubicBezTo>
                    <a:pt x="0" y="3"/>
                    <a:pt x="0" y="2"/>
                    <a:pt x="1" y="1"/>
                  </a:cubicBezTo>
                  <a:cubicBezTo>
                    <a:pt x="2" y="0"/>
                    <a:pt x="2" y="0"/>
                    <a:pt x="3" y="0"/>
                  </a:cubicBezTo>
                  <a:cubicBezTo>
                    <a:pt x="152" y="12"/>
                    <a:pt x="152" y="12"/>
                    <a:pt x="152" y="12"/>
                  </a:cubicBezTo>
                  <a:cubicBezTo>
                    <a:pt x="154" y="12"/>
                    <a:pt x="156" y="14"/>
                    <a:pt x="156" y="16"/>
                  </a:cubicBezTo>
                  <a:cubicBezTo>
                    <a:pt x="156" y="36"/>
                    <a:pt x="156" y="36"/>
                    <a:pt x="156" y="36"/>
                  </a:cubicBezTo>
                  <a:cubicBezTo>
                    <a:pt x="156" y="38"/>
                    <a:pt x="154" y="40"/>
                    <a:pt x="15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3" name="Овал 13"/>
          <p:cNvSpPr/>
          <p:nvPr/>
        </p:nvSpPr>
        <p:spPr>
          <a:xfrm>
            <a:off x="12576667" y="4737821"/>
            <a:ext cx="1126958" cy="1126958"/>
          </a:xfrm>
          <a:prstGeom prst="ellipse">
            <a:avLst/>
          </a:prstGeom>
          <a:solidFill>
            <a:schemeClr val="accent1"/>
          </a:solidFill>
          <a:ln w="19050">
            <a:noFill/>
          </a:ln>
          <a:effectLst>
            <a:outerShdw blurRad="292100" dist="127000" dir="5400000" algn="ctr" rotWithShape="0">
              <a:schemeClr val="accent4">
                <a:alpha val="5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50" dirty="0"/>
          </a:p>
        </p:txBody>
      </p:sp>
      <p:sp>
        <p:nvSpPr>
          <p:cNvPr id="44" name="TextBox 43"/>
          <p:cNvSpPr txBox="1"/>
          <p:nvPr/>
        </p:nvSpPr>
        <p:spPr>
          <a:xfrm>
            <a:off x="12576668" y="6228121"/>
            <a:ext cx="3648868" cy="1896417"/>
          </a:xfrm>
          <a:prstGeom prst="rect">
            <a:avLst/>
          </a:prstGeom>
          <a:noFill/>
        </p:spPr>
        <p:txBody>
          <a:bodyPr wrap="square" rtlCol="0">
            <a:spAutoFit/>
          </a:bodyPr>
          <a:lstStyle/>
          <a:p>
            <a:pPr marL="12700" lvl="0">
              <a:lnSpc>
                <a:spcPct val="80000"/>
              </a:lnSpc>
              <a:spcBef>
                <a:spcPts val="600"/>
              </a:spcBef>
              <a:buClr>
                <a:srgbClr val="000000"/>
              </a:buClr>
              <a:buSzPts val="1600"/>
            </a:pPr>
            <a:r>
              <a:rPr lang="en-US" sz="2800" b="1" dirty="0"/>
              <a:t>Mental Health</a:t>
            </a:r>
          </a:p>
          <a:p>
            <a:pPr marL="742950" lvl="1" indent="-298450">
              <a:lnSpc>
                <a:spcPct val="80000"/>
              </a:lnSpc>
              <a:spcBef>
                <a:spcPts val="600"/>
              </a:spcBef>
              <a:buClr>
                <a:srgbClr val="000000"/>
              </a:buClr>
              <a:buSzPts val="1600"/>
              <a:buFont typeface="Arial"/>
              <a:buChar char="–"/>
            </a:pPr>
            <a:r>
              <a:rPr lang="en-US" sz="2800" dirty="0"/>
              <a:t>Anxiety, bipolar disorder, personality disorders [6]</a:t>
            </a:r>
          </a:p>
        </p:txBody>
      </p:sp>
      <p:grpSp>
        <p:nvGrpSpPr>
          <p:cNvPr id="54" name="Группа 495"/>
          <p:cNvGrpSpPr/>
          <p:nvPr/>
        </p:nvGrpSpPr>
        <p:grpSpPr>
          <a:xfrm>
            <a:off x="12808623" y="5004464"/>
            <a:ext cx="619034" cy="631772"/>
            <a:chOff x="2546351" y="4640263"/>
            <a:chExt cx="771525" cy="787401"/>
          </a:xfrm>
          <a:solidFill>
            <a:schemeClr val="bg1"/>
          </a:solidFill>
        </p:grpSpPr>
        <p:sp>
          <p:nvSpPr>
            <p:cNvPr id="55" name="Freeform 101"/>
            <p:cNvSpPr>
              <a:spLocks noEditPoints="1"/>
            </p:cNvSpPr>
            <p:nvPr/>
          </p:nvSpPr>
          <p:spPr bwMode="auto">
            <a:xfrm>
              <a:off x="2673351" y="4640263"/>
              <a:ext cx="522288" cy="528638"/>
            </a:xfrm>
            <a:custGeom>
              <a:avLst/>
              <a:gdLst>
                <a:gd name="T0" fmla="*/ 47 w 123"/>
                <a:gd name="T1" fmla="*/ 113 h 123"/>
                <a:gd name="T2" fmla="*/ 36 w 123"/>
                <a:gd name="T3" fmla="*/ 107 h 123"/>
                <a:gd name="T4" fmla="*/ 16 w 123"/>
                <a:gd name="T5" fmla="*/ 102 h 123"/>
                <a:gd name="T6" fmla="*/ 16 w 123"/>
                <a:gd name="T7" fmla="*/ 86 h 123"/>
                <a:gd name="T8" fmla="*/ 11 w 123"/>
                <a:gd name="T9" fmla="*/ 76 h 123"/>
                <a:gd name="T10" fmla="*/ 0 w 123"/>
                <a:gd name="T11" fmla="*/ 61 h 123"/>
                <a:gd name="T12" fmla="*/ 12 w 123"/>
                <a:gd name="T13" fmla="*/ 46 h 123"/>
                <a:gd name="T14" fmla="*/ 16 w 123"/>
                <a:gd name="T15" fmla="*/ 36 h 123"/>
                <a:gd name="T16" fmla="*/ 16 w 123"/>
                <a:gd name="T17" fmla="*/ 21 h 123"/>
                <a:gd name="T18" fmla="*/ 37 w 123"/>
                <a:gd name="T19" fmla="*/ 15 h 123"/>
                <a:gd name="T20" fmla="*/ 48 w 123"/>
                <a:gd name="T21" fmla="*/ 10 h 123"/>
                <a:gd name="T22" fmla="*/ 77 w 123"/>
                <a:gd name="T23" fmla="*/ 11 h 123"/>
                <a:gd name="T24" fmla="*/ 87 w 123"/>
                <a:gd name="T25" fmla="*/ 16 h 123"/>
                <a:gd name="T26" fmla="*/ 108 w 123"/>
                <a:gd name="T27" fmla="*/ 21 h 123"/>
                <a:gd name="T28" fmla="*/ 108 w 123"/>
                <a:gd name="T29" fmla="*/ 37 h 123"/>
                <a:gd name="T30" fmla="*/ 112 w 123"/>
                <a:gd name="T31" fmla="*/ 47 h 123"/>
                <a:gd name="T32" fmla="*/ 123 w 123"/>
                <a:gd name="T33" fmla="*/ 62 h 123"/>
                <a:gd name="T34" fmla="*/ 112 w 123"/>
                <a:gd name="T35" fmla="*/ 77 h 123"/>
                <a:gd name="T36" fmla="*/ 107 w 123"/>
                <a:gd name="T37" fmla="*/ 87 h 123"/>
                <a:gd name="T38" fmla="*/ 107 w 123"/>
                <a:gd name="T39" fmla="*/ 103 h 123"/>
                <a:gd name="T40" fmla="*/ 86 w 123"/>
                <a:gd name="T41" fmla="*/ 108 h 123"/>
                <a:gd name="T42" fmla="*/ 76 w 123"/>
                <a:gd name="T43" fmla="*/ 113 h 123"/>
                <a:gd name="T44" fmla="*/ 39 w 123"/>
                <a:gd name="T45" fmla="*/ 99 h 123"/>
                <a:gd name="T46" fmla="*/ 54 w 123"/>
                <a:gd name="T47" fmla="*/ 110 h 123"/>
                <a:gd name="T48" fmla="*/ 68 w 123"/>
                <a:gd name="T49" fmla="*/ 110 h 123"/>
                <a:gd name="T50" fmla="*/ 83 w 123"/>
                <a:gd name="T51" fmla="*/ 99 h 123"/>
                <a:gd name="T52" fmla="*/ 91 w 123"/>
                <a:gd name="T53" fmla="*/ 101 h 123"/>
                <a:gd name="T54" fmla="*/ 101 w 123"/>
                <a:gd name="T55" fmla="*/ 91 h 123"/>
                <a:gd name="T56" fmla="*/ 100 w 123"/>
                <a:gd name="T57" fmla="*/ 78 h 123"/>
                <a:gd name="T58" fmla="*/ 110 w 123"/>
                <a:gd name="T59" fmla="*/ 69 h 123"/>
                <a:gd name="T60" fmla="*/ 110 w 123"/>
                <a:gd name="T61" fmla="*/ 55 h 123"/>
                <a:gd name="T62" fmla="*/ 100 w 123"/>
                <a:gd name="T63" fmla="*/ 46 h 123"/>
                <a:gd name="T64" fmla="*/ 101 w 123"/>
                <a:gd name="T65" fmla="*/ 33 h 123"/>
                <a:gd name="T66" fmla="*/ 91 w 123"/>
                <a:gd name="T67" fmla="*/ 23 h 123"/>
                <a:gd name="T68" fmla="*/ 84 w 123"/>
                <a:gd name="T69" fmla="*/ 25 h 123"/>
                <a:gd name="T70" fmla="*/ 69 w 123"/>
                <a:gd name="T71" fmla="*/ 13 h 123"/>
                <a:gd name="T72" fmla="*/ 55 w 123"/>
                <a:gd name="T73" fmla="*/ 13 h 123"/>
                <a:gd name="T74" fmla="*/ 40 w 123"/>
                <a:gd name="T75" fmla="*/ 24 h 123"/>
                <a:gd name="T76" fmla="*/ 33 w 123"/>
                <a:gd name="T77" fmla="*/ 22 h 123"/>
                <a:gd name="T78" fmla="*/ 23 w 123"/>
                <a:gd name="T79" fmla="*/ 32 h 123"/>
                <a:gd name="T80" fmla="*/ 23 w 123"/>
                <a:gd name="T81" fmla="*/ 45 h 123"/>
                <a:gd name="T82" fmla="*/ 13 w 123"/>
                <a:gd name="T83" fmla="*/ 54 h 123"/>
                <a:gd name="T84" fmla="*/ 13 w 123"/>
                <a:gd name="T85" fmla="*/ 68 h 123"/>
                <a:gd name="T86" fmla="*/ 23 w 123"/>
                <a:gd name="T87" fmla="*/ 77 h 123"/>
                <a:gd name="T88" fmla="*/ 22 w 123"/>
                <a:gd name="T89" fmla="*/ 91 h 123"/>
                <a:gd name="T90" fmla="*/ 32 w 123"/>
                <a:gd name="T91" fmla="*/ 101 h 123"/>
                <a:gd name="T92" fmla="*/ 39 w 123"/>
                <a:gd name="T93"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 h="123">
                  <a:moveTo>
                    <a:pt x="61" y="123"/>
                  </a:moveTo>
                  <a:cubicBezTo>
                    <a:pt x="55" y="123"/>
                    <a:pt x="49" y="119"/>
                    <a:pt x="47" y="113"/>
                  </a:cubicBezTo>
                  <a:cubicBezTo>
                    <a:pt x="46" y="112"/>
                    <a:pt x="46" y="112"/>
                    <a:pt x="46" y="112"/>
                  </a:cubicBezTo>
                  <a:cubicBezTo>
                    <a:pt x="45" y="108"/>
                    <a:pt x="40" y="106"/>
                    <a:pt x="36" y="107"/>
                  </a:cubicBezTo>
                  <a:cubicBezTo>
                    <a:pt x="35" y="108"/>
                    <a:pt x="35" y="108"/>
                    <a:pt x="35" y="108"/>
                  </a:cubicBezTo>
                  <a:cubicBezTo>
                    <a:pt x="28" y="111"/>
                    <a:pt x="20" y="108"/>
                    <a:pt x="16" y="102"/>
                  </a:cubicBezTo>
                  <a:cubicBezTo>
                    <a:pt x="13" y="97"/>
                    <a:pt x="13" y="92"/>
                    <a:pt x="15" y="87"/>
                  </a:cubicBezTo>
                  <a:cubicBezTo>
                    <a:pt x="16" y="86"/>
                    <a:pt x="16" y="86"/>
                    <a:pt x="16" y="86"/>
                  </a:cubicBezTo>
                  <a:cubicBezTo>
                    <a:pt x="16" y="84"/>
                    <a:pt x="17" y="82"/>
                    <a:pt x="16" y="80"/>
                  </a:cubicBezTo>
                  <a:cubicBezTo>
                    <a:pt x="15" y="78"/>
                    <a:pt x="13" y="77"/>
                    <a:pt x="11" y="76"/>
                  </a:cubicBezTo>
                  <a:cubicBezTo>
                    <a:pt x="10" y="76"/>
                    <a:pt x="10" y="76"/>
                    <a:pt x="10" y="76"/>
                  </a:cubicBezTo>
                  <a:cubicBezTo>
                    <a:pt x="4" y="73"/>
                    <a:pt x="0" y="68"/>
                    <a:pt x="0" y="61"/>
                  </a:cubicBezTo>
                  <a:cubicBezTo>
                    <a:pt x="0" y="55"/>
                    <a:pt x="4" y="49"/>
                    <a:pt x="11" y="47"/>
                  </a:cubicBezTo>
                  <a:cubicBezTo>
                    <a:pt x="12" y="46"/>
                    <a:pt x="12" y="46"/>
                    <a:pt x="12" y="46"/>
                  </a:cubicBezTo>
                  <a:cubicBezTo>
                    <a:pt x="14" y="46"/>
                    <a:pt x="15" y="44"/>
                    <a:pt x="16" y="42"/>
                  </a:cubicBezTo>
                  <a:cubicBezTo>
                    <a:pt x="17" y="40"/>
                    <a:pt x="17" y="38"/>
                    <a:pt x="16" y="36"/>
                  </a:cubicBezTo>
                  <a:cubicBezTo>
                    <a:pt x="16" y="35"/>
                    <a:pt x="16" y="35"/>
                    <a:pt x="16" y="35"/>
                  </a:cubicBezTo>
                  <a:cubicBezTo>
                    <a:pt x="13" y="30"/>
                    <a:pt x="14" y="25"/>
                    <a:pt x="16" y="21"/>
                  </a:cubicBezTo>
                  <a:cubicBezTo>
                    <a:pt x="21" y="14"/>
                    <a:pt x="29" y="12"/>
                    <a:pt x="36" y="15"/>
                  </a:cubicBezTo>
                  <a:cubicBezTo>
                    <a:pt x="37" y="15"/>
                    <a:pt x="37" y="15"/>
                    <a:pt x="37" y="15"/>
                  </a:cubicBezTo>
                  <a:cubicBezTo>
                    <a:pt x="41" y="17"/>
                    <a:pt x="46" y="15"/>
                    <a:pt x="47" y="11"/>
                  </a:cubicBezTo>
                  <a:cubicBezTo>
                    <a:pt x="48" y="10"/>
                    <a:pt x="48" y="10"/>
                    <a:pt x="48" y="10"/>
                  </a:cubicBezTo>
                  <a:cubicBezTo>
                    <a:pt x="50" y="4"/>
                    <a:pt x="56" y="0"/>
                    <a:pt x="62" y="0"/>
                  </a:cubicBezTo>
                  <a:cubicBezTo>
                    <a:pt x="69" y="0"/>
                    <a:pt x="75" y="4"/>
                    <a:pt x="77" y="11"/>
                  </a:cubicBezTo>
                  <a:cubicBezTo>
                    <a:pt x="77" y="12"/>
                    <a:pt x="77" y="12"/>
                    <a:pt x="77" y="12"/>
                  </a:cubicBezTo>
                  <a:cubicBezTo>
                    <a:pt x="78" y="16"/>
                    <a:pt x="83" y="18"/>
                    <a:pt x="87" y="16"/>
                  </a:cubicBezTo>
                  <a:cubicBezTo>
                    <a:pt x="88" y="15"/>
                    <a:pt x="88" y="15"/>
                    <a:pt x="88" y="15"/>
                  </a:cubicBezTo>
                  <a:cubicBezTo>
                    <a:pt x="95" y="12"/>
                    <a:pt x="104" y="15"/>
                    <a:pt x="108" y="21"/>
                  </a:cubicBezTo>
                  <a:cubicBezTo>
                    <a:pt x="110" y="26"/>
                    <a:pt x="111" y="31"/>
                    <a:pt x="108" y="36"/>
                  </a:cubicBezTo>
                  <a:cubicBezTo>
                    <a:pt x="108" y="37"/>
                    <a:pt x="108" y="37"/>
                    <a:pt x="108" y="37"/>
                  </a:cubicBezTo>
                  <a:cubicBezTo>
                    <a:pt x="107" y="39"/>
                    <a:pt x="107" y="41"/>
                    <a:pt x="108" y="43"/>
                  </a:cubicBezTo>
                  <a:cubicBezTo>
                    <a:pt x="109" y="45"/>
                    <a:pt x="110" y="47"/>
                    <a:pt x="112" y="47"/>
                  </a:cubicBezTo>
                  <a:cubicBezTo>
                    <a:pt x="113" y="48"/>
                    <a:pt x="113" y="48"/>
                    <a:pt x="113" y="48"/>
                  </a:cubicBezTo>
                  <a:cubicBezTo>
                    <a:pt x="119" y="50"/>
                    <a:pt x="123" y="56"/>
                    <a:pt x="123" y="62"/>
                  </a:cubicBezTo>
                  <a:cubicBezTo>
                    <a:pt x="123" y="69"/>
                    <a:pt x="119" y="74"/>
                    <a:pt x="113" y="77"/>
                  </a:cubicBezTo>
                  <a:cubicBezTo>
                    <a:pt x="112" y="77"/>
                    <a:pt x="112" y="77"/>
                    <a:pt x="112" y="77"/>
                  </a:cubicBezTo>
                  <a:cubicBezTo>
                    <a:pt x="110" y="78"/>
                    <a:pt x="108" y="79"/>
                    <a:pt x="107" y="81"/>
                  </a:cubicBezTo>
                  <a:cubicBezTo>
                    <a:pt x="107" y="83"/>
                    <a:pt x="107" y="85"/>
                    <a:pt x="107" y="87"/>
                  </a:cubicBezTo>
                  <a:cubicBezTo>
                    <a:pt x="108" y="88"/>
                    <a:pt x="108" y="88"/>
                    <a:pt x="108" y="88"/>
                  </a:cubicBezTo>
                  <a:cubicBezTo>
                    <a:pt x="110" y="93"/>
                    <a:pt x="110" y="98"/>
                    <a:pt x="107" y="103"/>
                  </a:cubicBezTo>
                  <a:cubicBezTo>
                    <a:pt x="103" y="109"/>
                    <a:pt x="94" y="112"/>
                    <a:pt x="87" y="108"/>
                  </a:cubicBezTo>
                  <a:cubicBezTo>
                    <a:pt x="86" y="108"/>
                    <a:pt x="86" y="108"/>
                    <a:pt x="86" y="108"/>
                  </a:cubicBezTo>
                  <a:cubicBezTo>
                    <a:pt x="82" y="106"/>
                    <a:pt x="78" y="108"/>
                    <a:pt x="76" y="112"/>
                  </a:cubicBezTo>
                  <a:cubicBezTo>
                    <a:pt x="76" y="113"/>
                    <a:pt x="76" y="113"/>
                    <a:pt x="76" y="113"/>
                  </a:cubicBezTo>
                  <a:cubicBezTo>
                    <a:pt x="74" y="119"/>
                    <a:pt x="68" y="123"/>
                    <a:pt x="61" y="123"/>
                  </a:cubicBezTo>
                  <a:moveTo>
                    <a:pt x="39" y="99"/>
                  </a:moveTo>
                  <a:cubicBezTo>
                    <a:pt x="46" y="99"/>
                    <a:pt x="52" y="103"/>
                    <a:pt x="54" y="109"/>
                  </a:cubicBezTo>
                  <a:cubicBezTo>
                    <a:pt x="54" y="110"/>
                    <a:pt x="54" y="110"/>
                    <a:pt x="54" y="110"/>
                  </a:cubicBezTo>
                  <a:cubicBezTo>
                    <a:pt x="56" y="114"/>
                    <a:pt x="59" y="115"/>
                    <a:pt x="61" y="115"/>
                  </a:cubicBezTo>
                  <a:cubicBezTo>
                    <a:pt x="64" y="115"/>
                    <a:pt x="67" y="114"/>
                    <a:pt x="68" y="110"/>
                  </a:cubicBezTo>
                  <a:cubicBezTo>
                    <a:pt x="69" y="109"/>
                    <a:pt x="69" y="109"/>
                    <a:pt x="69" y="109"/>
                  </a:cubicBezTo>
                  <a:cubicBezTo>
                    <a:pt x="71" y="103"/>
                    <a:pt x="77" y="99"/>
                    <a:pt x="83" y="99"/>
                  </a:cubicBezTo>
                  <a:cubicBezTo>
                    <a:pt x="85" y="99"/>
                    <a:pt x="88" y="100"/>
                    <a:pt x="90" y="101"/>
                  </a:cubicBezTo>
                  <a:cubicBezTo>
                    <a:pt x="91" y="101"/>
                    <a:pt x="91" y="101"/>
                    <a:pt x="91" y="101"/>
                  </a:cubicBezTo>
                  <a:cubicBezTo>
                    <a:pt x="94" y="103"/>
                    <a:pt x="98" y="101"/>
                    <a:pt x="100" y="98"/>
                  </a:cubicBezTo>
                  <a:cubicBezTo>
                    <a:pt x="101" y="97"/>
                    <a:pt x="102" y="95"/>
                    <a:pt x="101" y="91"/>
                  </a:cubicBezTo>
                  <a:cubicBezTo>
                    <a:pt x="100" y="90"/>
                    <a:pt x="100" y="90"/>
                    <a:pt x="100" y="90"/>
                  </a:cubicBezTo>
                  <a:cubicBezTo>
                    <a:pt x="98" y="86"/>
                    <a:pt x="98" y="82"/>
                    <a:pt x="100" y="78"/>
                  </a:cubicBezTo>
                  <a:cubicBezTo>
                    <a:pt x="102" y="74"/>
                    <a:pt x="105" y="71"/>
                    <a:pt x="109" y="69"/>
                  </a:cubicBezTo>
                  <a:cubicBezTo>
                    <a:pt x="110" y="69"/>
                    <a:pt x="110" y="69"/>
                    <a:pt x="110" y="69"/>
                  </a:cubicBezTo>
                  <a:cubicBezTo>
                    <a:pt x="114" y="68"/>
                    <a:pt x="115" y="65"/>
                    <a:pt x="115" y="62"/>
                  </a:cubicBezTo>
                  <a:cubicBezTo>
                    <a:pt x="115" y="60"/>
                    <a:pt x="114" y="56"/>
                    <a:pt x="110" y="55"/>
                  </a:cubicBezTo>
                  <a:cubicBezTo>
                    <a:pt x="109" y="55"/>
                    <a:pt x="109" y="55"/>
                    <a:pt x="109" y="55"/>
                  </a:cubicBezTo>
                  <a:cubicBezTo>
                    <a:pt x="105" y="53"/>
                    <a:pt x="102" y="50"/>
                    <a:pt x="100" y="46"/>
                  </a:cubicBezTo>
                  <a:cubicBezTo>
                    <a:pt x="99" y="42"/>
                    <a:pt x="99" y="37"/>
                    <a:pt x="101" y="34"/>
                  </a:cubicBezTo>
                  <a:cubicBezTo>
                    <a:pt x="101" y="33"/>
                    <a:pt x="101" y="33"/>
                    <a:pt x="101" y="33"/>
                  </a:cubicBezTo>
                  <a:cubicBezTo>
                    <a:pt x="103" y="29"/>
                    <a:pt x="102" y="27"/>
                    <a:pt x="101" y="26"/>
                  </a:cubicBezTo>
                  <a:cubicBezTo>
                    <a:pt x="99" y="22"/>
                    <a:pt x="95" y="21"/>
                    <a:pt x="91" y="23"/>
                  </a:cubicBezTo>
                  <a:cubicBezTo>
                    <a:pt x="90" y="23"/>
                    <a:pt x="90" y="23"/>
                    <a:pt x="90" y="23"/>
                  </a:cubicBezTo>
                  <a:cubicBezTo>
                    <a:pt x="88" y="24"/>
                    <a:pt x="86" y="25"/>
                    <a:pt x="84" y="25"/>
                  </a:cubicBezTo>
                  <a:cubicBezTo>
                    <a:pt x="77" y="25"/>
                    <a:pt x="72" y="20"/>
                    <a:pt x="69" y="14"/>
                  </a:cubicBezTo>
                  <a:cubicBezTo>
                    <a:pt x="69" y="13"/>
                    <a:pt x="69" y="13"/>
                    <a:pt x="69" y="13"/>
                  </a:cubicBezTo>
                  <a:cubicBezTo>
                    <a:pt x="68" y="10"/>
                    <a:pt x="65" y="8"/>
                    <a:pt x="62" y="8"/>
                  </a:cubicBezTo>
                  <a:cubicBezTo>
                    <a:pt x="60" y="8"/>
                    <a:pt x="56" y="10"/>
                    <a:pt x="55" y="13"/>
                  </a:cubicBezTo>
                  <a:cubicBezTo>
                    <a:pt x="55" y="14"/>
                    <a:pt x="55" y="14"/>
                    <a:pt x="55" y="14"/>
                  </a:cubicBezTo>
                  <a:cubicBezTo>
                    <a:pt x="53" y="20"/>
                    <a:pt x="47" y="24"/>
                    <a:pt x="40" y="24"/>
                  </a:cubicBezTo>
                  <a:cubicBezTo>
                    <a:pt x="38" y="24"/>
                    <a:pt x="36" y="24"/>
                    <a:pt x="34" y="23"/>
                  </a:cubicBezTo>
                  <a:cubicBezTo>
                    <a:pt x="33" y="22"/>
                    <a:pt x="33" y="22"/>
                    <a:pt x="33" y="22"/>
                  </a:cubicBezTo>
                  <a:cubicBezTo>
                    <a:pt x="29" y="21"/>
                    <a:pt x="25" y="22"/>
                    <a:pt x="23" y="25"/>
                  </a:cubicBezTo>
                  <a:cubicBezTo>
                    <a:pt x="22" y="26"/>
                    <a:pt x="21" y="29"/>
                    <a:pt x="23" y="32"/>
                  </a:cubicBezTo>
                  <a:cubicBezTo>
                    <a:pt x="23" y="33"/>
                    <a:pt x="23" y="33"/>
                    <a:pt x="23" y="33"/>
                  </a:cubicBezTo>
                  <a:cubicBezTo>
                    <a:pt x="25" y="37"/>
                    <a:pt x="25" y="41"/>
                    <a:pt x="23" y="45"/>
                  </a:cubicBezTo>
                  <a:cubicBezTo>
                    <a:pt x="22" y="49"/>
                    <a:pt x="18" y="52"/>
                    <a:pt x="14" y="54"/>
                  </a:cubicBezTo>
                  <a:cubicBezTo>
                    <a:pt x="13" y="54"/>
                    <a:pt x="13" y="54"/>
                    <a:pt x="13" y="54"/>
                  </a:cubicBezTo>
                  <a:cubicBezTo>
                    <a:pt x="10" y="55"/>
                    <a:pt x="8" y="59"/>
                    <a:pt x="8" y="61"/>
                  </a:cubicBezTo>
                  <a:cubicBezTo>
                    <a:pt x="8" y="64"/>
                    <a:pt x="10" y="67"/>
                    <a:pt x="13" y="68"/>
                  </a:cubicBezTo>
                  <a:cubicBezTo>
                    <a:pt x="14" y="69"/>
                    <a:pt x="14" y="69"/>
                    <a:pt x="14" y="69"/>
                  </a:cubicBezTo>
                  <a:cubicBezTo>
                    <a:pt x="18" y="70"/>
                    <a:pt x="21" y="73"/>
                    <a:pt x="23" y="77"/>
                  </a:cubicBezTo>
                  <a:cubicBezTo>
                    <a:pt x="25" y="81"/>
                    <a:pt x="25" y="86"/>
                    <a:pt x="23" y="90"/>
                  </a:cubicBezTo>
                  <a:cubicBezTo>
                    <a:pt x="22" y="91"/>
                    <a:pt x="22" y="91"/>
                    <a:pt x="22" y="91"/>
                  </a:cubicBezTo>
                  <a:cubicBezTo>
                    <a:pt x="21" y="94"/>
                    <a:pt x="22" y="96"/>
                    <a:pt x="23" y="98"/>
                  </a:cubicBezTo>
                  <a:cubicBezTo>
                    <a:pt x="25" y="101"/>
                    <a:pt x="29" y="102"/>
                    <a:pt x="32" y="101"/>
                  </a:cubicBezTo>
                  <a:cubicBezTo>
                    <a:pt x="33" y="100"/>
                    <a:pt x="33" y="100"/>
                    <a:pt x="33" y="100"/>
                  </a:cubicBezTo>
                  <a:cubicBezTo>
                    <a:pt x="35" y="99"/>
                    <a:pt x="37" y="99"/>
                    <a:pt x="39" y="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6" name="Freeform 102"/>
            <p:cNvSpPr>
              <a:spLocks/>
            </p:cNvSpPr>
            <p:nvPr/>
          </p:nvSpPr>
          <p:spPr bwMode="auto">
            <a:xfrm>
              <a:off x="2787651" y="5083176"/>
              <a:ext cx="288925" cy="344488"/>
            </a:xfrm>
            <a:custGeom>
              <a:avLst/>
              <a:gdLst>
                <a:gd name="T0" fmla="*/ 4 w 68"/>
                <a:gd name="T1" fmla="*/ 80 h 80"/>
                <a:gd name="T2" fmla="*/ 2 w 68"/>
                <a:gd name="T3" fmla="*/ 80 h 80"/>
                <a:gd name="T4" fmla="*/ 0 w 68"/>
                <a:gd name="T5" fmla="*/ 76 h 80"/>
                <a:gd name="T6" fmla="*/ 0 w 68"/>
                <a:gd name="T7" fmla="*/ 4 h 80"/>
                <a:gd name="T8" fmla="*/ 4 w 68"/>
                <a:gd name="T9" fmla="*/ 0 h 80"/>
                <a:gd name="T10" fmla="*/ 8 w 68"/>
                <a:gd name="T11" fmla="*/ 4 h 80"/>
                <a:gd name="T12" fmla="*/ 8 w 68"/>
                <a:gd name="T13" fmla="*/ 66 h 80"/>
                <a:gd name="T14" fmla="*/ 30 w 68"/>
                <a:gd name="T15" fmla="*/ 45 h 80"/>
                <a:gd name="T16" fmla="*/ 35 w 68"/>
                <a:gd name="T17" fmla="*/ 44 h 80"/>
                <a:gd name="T18" fmla="*/ 60 w 68"/>
                <a:gd name="T19" fmla="*/ 67 h 80"/>
                <a:gd name="T20" fmla="*/ 60 w 68"/>
                <a:gd name="T21" fmla="*/ 20 h 80"/>
                <a:gd name="T22" fmla="*/ 64 w 68"/>
                <a:gd name="T23" fmla="*/ 16 h 80"/>
                <a:gd name="T24" fmla="*/ 68 w 68"/>
                <a:gd name="T25" fmla="*/ 20 h 80"/>
                <a:gd name="T26" fmla="*/ 68 w 68"/>
                <a:gd name="T27" fmla="*/ 76 h 80"/>
                <a:gd name="T28" fmla="*/ 66 w 68"/>
                <a:gd name="T29" fmla="*/ 80 h 80"/>
                <a:gd name="T30" fmla="*/ 61 w 68"/>
                <a:gd name="T31" fmla="*/ 79 h 80"/>
                <a:gd name="T32" fmla="*/ 33 w 68"/>
                <a:gd name="T33" fmla="*/ 53 h 80"/>
                <a:gd name="T34" fmla="*/ 7 w 68"/>
                <a:gd name="T35" fmla="*/ 79 h 80"/>
                <a:gd name="T36" fmla="*/ 4 w 68"/>
                <a:gd name="T3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0">
                  <a:moveTo>
                    <a:pt x="4" y="80"/>
                  </a:moveTo>
                  <a:cubicBezTo>
                    <a:pt x="3" y="80"/>
                    <a:pt x="3" y="80"/>
                    <a:pt x="2" y="80"/>
                  </a:cubicBezTo>
                  <a:cubicBezTo>
                    <a:pt x="1" y="79"/>
                    <a:pt x="0" y="78"/>
                    <a:pt x="0" y="76"/>
                  </a:cubicBezTo>
                  <a:cubicBezTo>
                    <a:pt x="0" y="4"/>
                    <a:pt x="0" y="4"/>
                    <a:pt x="0" y="4"/>
                  </a:cubicBezTo>
                  <a:cubicBezTo>
                    <a:pt x="0" y="2"/>
                    <a:pt x="2" y="0"/>
                    <a:pt x="4" y="0"/>
                  </a:cubicBezTo>
                  <a:cubicBezTo>
                    <a:pt x="6" y="0"/>
                    <a:pt x="8" y="2"/>
                    <a:pt x="8" y="4"/>
                  </a:cubicBezTo>
                  <a:cubicBezTo>
                    <a:pt x="8" y="66"/>
                    <a:pt x="8" y="66"/>
                    <a:pt x="8" y="66"/>
                  </a:cubicBezTo>
                  <a:cubicBezTo>
                    <a:pt x="30" y="45"/>
                    <a:pt x="30" y="45"/>
                    <a:pt x="30" y="45"/>
                  </a:cubicBezTo>
                  <a:cubicBezTo>
                    <a:pt x="31" y="43"/>
                    <a:pt x="34" y="43"/>
                    <a:pt x="35" y="44"/>
                  </a:cubicBezTo>
                  <a:cubicBezTo>
                    <a:pt x="60" y="67"/>
                    <a:pt x="60" y="67"/>
                    <a:pt x="60" y="67"/>
                  </a:cubicBezTo>
                  <a:cubicBezTo>
                    <a:pt x="60" y="20"/>
                    <a:pt x="60" y="20"/>
                    <a:pt x="60" y="20"/>
                  </a:cubicBezTo>
                  <a:cubicBezTo>
                    <a:pt x="60" y="18"/>
                    <a:pt x="62" y="16"/>
                    <a:pt x="64" y="16"/>
                  </a:cubicBezTo>
                  <a:cubicBezTo>
                    <a:pt x="66" y="16"/>
                    <a:pt x="68" y="18"/>
                    <a:pt x="68" y="20"/>
                  </a:cubicBezTo>
                  <a:cubicBezTo>
                    <a:pt x="68" y="76"/>
                    <a:pt x="68" y="76"/>
                    <a:pt x="68" y="76"/>
                  </a:cubicBezTo>
                  <a:cubicBezTo>
                    <a:pt x="68" y="78"/>
                    <a:pt x="67" y="79"/>
                    <a:pt x="66" y="80"/>
                  </a:cubicBezTo>
                  <a:cubicBezTo>
                    <a:pt x="64" y="80"/>
                    <a:pt x="62" y="80"/>
                    <a:pt x="61" y="79"/>
                  </a:cubicBezTo>
                  <a:cubicBezTo>
                    <a:pt x="33" y="53"/>
                    <a:pt x="33" y="53"/>
                    <a:pt x="33" y="53"/>
                  </a:cubicBezTo>
                  <a:cubicBezTo>
                    <a:pt x="7" y="79"/>
                    <a:pt x="7" y="79"/>
                    <a:pt x="7" y="79"/>
                  </a:cubicBezTo>
                  <a:cubicBezTo>
                    <a:pt x="6" y="80"/>
                    <a:pt x="5" y="80"/>
                    <a:pt x="4"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7" name="Freeform 103"/>
            <p:cNvSpPr>
              <a:spLocks/>
            </p:cNvSpPr>
            <p:nvPr/>
          </p:nvSpPr>
          <p:spPr bwMode="auto">
            <a:xfrm>
              <a:off x="3105151" y="4718051"/>
              <a:ext cx="212725" cy="141288"/>
            </a:xfrm>
            <a:custGeom>
              <a:avLst/>
              <a:gdLst>
                <a:gd name="T0" fmla="*/ 5 w 50"/>
                <a:gd name="T1" fmla="*/ 33 h 33"/>
                <a:gd name="T2" fmla="*/ 2 w 50"/>
                <a:gd name="T3" fmla="*/ 31 h 33"/>
                <a:gd name="T4" fmla="*/ 3 w 50"/>
                <a:gd name="T5" fmla="*/ 26 h 33"/>
                <a:gd name="T6" fmla="*/ 43 w 50"/>
                <a:gd name="T7" fmla="*/ 2 h 33"/>
                <a:gd name="T8" fmla="*/ 48 w 50"/>
                <a:gd name="T9" fmla="*/ 3 h 33"/>
                <a:gd name="T10" fmla="*/ 47 w 50"/>
                <a:gd name="T11" fmla="*/ 8 h 33"/>
                <a:gd name="T12" fmla="*/ 7 w 50"/>
                <a:gd name="T13" fmla="*/ 32 h 33"/>
                <a:gd name="T14" fmla="*/ 5 w 5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3">
                  <a:moveTo>
                    <a:pt x="5" y="33"/>
                  </a:moveTo>
                  <a:cubicBezTo>
                    <a:pt x="4" y="33"/>
                    <a:pt x="2" y="32"/>
                    <a:pt x="2" y="31"/>
                  </a:cubicBezTo>
                  <a:cubicBezTo>
                    <a:pt x="0" y="29"/>
                    <a:pt x="1" y="27"/>
                    <a:pt x="3" y="26"/>
                  </a:cubicBezTo>
                  <a:cubicBezTo>
                    <a:pt x="43" y="2"/>
                    <a:pt x="43" y="2"/>
                    <a:pt x="43" y="2"/>
                  </a:cubicBezTo>
                  <a:cubicBezTo>
                    <a:pt x="45" y="0"/>
                    <a:pt x="47" y="1"/>
                    <a:pt x="48" y="3"/>
                  </a:cubicBezTo>
                  <a:cubicBezTo>
                    <a:pt x="50" y="5"/>
                    <a:pt x="49" y="7"/>
                    <a:pt x="47" y="8"/>
                  </a:cubicBezTo>
                  <a:cubicBezTo>
                    <a:pt x="7" y="32"/>
                    <a:pt x="7" y="32"/>
                    <a:pt x="7" y="32"/>
                  </a:cubicBezTo>
                  <a:cubicBezTo>
                    <a:pt x="6" y="33"/>
                    <a:pt x="6" y="33"/>
                    <a:pt x="5"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104"/>
            <p:cNvSpPr>
              <a:spLocks/>
            </p:cNvSpPr>
            <p:nvPr/>
          </p:nvSpPr>
          <p:spPr bwMode="auto">
            <a:xfrm>
              <a:off x="2546351" y="4718051"/>
              <a:ext cx="212725" cy="141288"/>
            </a:xfrm>
            <a:custGeom>
              <a:avLst/>
              <a:gdLst>
                <a:gd name="T0" fmla="*/ 45 w 50"/>
                <a:gd name="T1" fmla="*/ 33 h 33"/>
                <a:gd name="T2" fmla="*/ 43 w 50"/>
                <a:gd name="T3" fmla="*/ 32 h 33"/>
                <a:gd name="T4" fmla="*/ 3 w 50"/>
                <a:gd name="T5" fmla="*/ 8 h 33"/>
                <a:gd name="T6" fmla="*/ 2 w 50"/>
                <a:gd name="T7" fmla="*/ 3 h 33"/>
                <a:gd name="T8" fmla="*/ 7 w 50"/>
                <a:gd name="T9" fmla="*/ 2 h 33"/>
                <a:gd name="T10" fmla="*/ 47 w 50"/>
                <a:gd name="T11" fmla="*/ 26 h 33"/>
                <a:gd name="T12" fmla="*/ 48 w 50"/>
                <a:gd name="T13" fmla="*/ 31 h 33"/>
                <a:gd name="T14" fmla="*/ 45 w 50"/>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3">
                  <a:moveTo>
                    <a:pt x="45" y="33"/>
                  </a:moveTo>
                  <a:cubicBezTo>
                    <a:pt x="44" y="33"/>
                    <a:pt x="44" y="33"/>
                    <a:pt x="43" y="32"/>
                  </a:cubicBezTo>
                  <a:cubicBezTo>
                    <a:pt x="3" y="8"/>
                    <a:pt x="3" y="8"/>
                    <a:pt x="3" y="8"/>
                  </a:cubicBezTo>
                  <a:cubicBezTo>
                    <a:pt x="1" y="7"/>
                    <a:pt x="0" y="5"/>
                    <a:pt x="2" y="3"/>
                  </a:cubicBezTo>
                  <a:cubicBezTo>
                    <a:pt x="3" y="1"/>
                    <a:pt x="5" y="0"/>
                    <a:pt x="7" y="2"/>
                  </a:cubicBezTo>
                  <a:cubicBezTo>
                    <a:pt x="47" y="26"/>
                    <a:pt x="47" y="26"/>
                    <a:pt x="47" y="26"/>
                  </a:cubicBezTo>
                  <a:cubicBezTo>
                    <a:pt x="49" y="27"/>
                    <a:pt x="50" y="29"/>
                    <a:pt x="48" y="31"/>
                  </a:cubicBezTo>
                  <a:cubicBezTo>
                    <a:pt x="48" y="32"/>
                    <a:pt x="46" y="33"/>
                    <a:pt x="45"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pic>
        <p:nvPicPr>
          <p:cNvPr id="37" name="Picture 36">
            <a:extLst>
              <a:ext uri="{FF2B5EF4-FFF2-40B4-BE49-F238E27FC236}">
                <a16:creationId xmlns:a16="http://schemas.microsoft.com/office/drawing/2014/main" id="{58929299-D246-4F28-B033-7EC38B3F6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657" y="4600181"/>
            <a:ext cx="1221379" cy="1480459"/>
          </a:xfrm>
          <a:prstGeom prst="rect">
            <a:avLst/>
          </a:prstGeom>
        </p:spPr>
      </p:pic>
      <p:pic>
        <p:nvPicPr>
          <p:cNvPr id="45" name="Picture 44">
            <a:extLst>
              <a:ext uri="{FF2B5EF4-FFF2-40B4-BE49-F238E27FC236}">
                <a16:creationId xmlns:a16="http://schemas.microsoft.com/office/drawing/2014/main" id="{6AF59F64-ABB3-4950-8059-E7B8DEC45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866" y="4651868"/>
            <a:ext cx="1194055" cy="1349801"/>
          </a:xfrm>
          <a:prstGeom prst="rect">
            <a:avLst/>
          </a:prstGeom>
        </p:spPr>
      </p:pic>
      <p:pic>
        <p:nvPicPr>
          <p:cNvPr id="46" name="Picture 45">
            <a:extLst>
              <a:ext uri="{FF2B5EF4-FFF2-40B4-BE49-F238E27FC236}">
                <a16:creationId xmlns:a16="http://schemas.microsoft.com/office/drawing/2014/main" id="{5330C723-A72B-4B50-91DB-B7A30A891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83988" y="4623505"/>
            <a:ext cx="1068301" cy="1285582"/>
          </a:xfrm>
          <a:prstGeom prst="rect">
            <a:avLst/>
          </a:prstGeom>
        </p:spPr>
      </p:pic>
      <p:sp>
        <p:nvSpPr>
          <p:cNvPr id="2" name="Rectangle 1">
            <a:extLst>
              <a:ext uri="{FF2B5EF4-FFF2-40B4-BE49-F238E27FC236}">
                <a16:creationId xmlns:a16="http://schemas.microsoft.com/office/drawing/2014/main" id="{8F0F5066-0691-43F9-878B-B02FEE6E60B5}"/>
              </a:ext>
            </a:extLst>
          </p:cNvPr>
          <p:cNvSpPr/>
          <p:nvPr/>
        </p:nvSpPr>
        <p:spPr>
          <a:xfrm>
            <a:off x="1354559" y="1907811"/>
            <a:ext cx="16256955" cy="2339102"/>
          </a:xfrm>
          <a:prstGeom prst="rect">
            <a:avLst/>
          </a:prstGeom>
        </p:spPr>
        <p:txBody>
          <a:bodyPr wrap="square">
            <a:spAutoFit/>
          </a:bodyPr>
          <a:lstStyle/>
          <a:p>
            <a:pPr lvl="0">
              <a:lnSpc>
                <a:spcPct val="80000"/>
              </a:lnSpc>
              <a:buClr>
                <a:srgbClr val="000000"/>
              </a:buClr>
              <a:buSzPts val="1600"/>
            </a:pPr>
            <a:r>
              <a:rPr lang="en-US" sz="4400" b="1" dirty="0">
                <a:solidFill>
                  <a:srgbClr val="FF9900"/>
                </a:solidFill>
                <a:latin typeface="Arial"/>
                <a:ea typeface="Arial"/>
                <a:cs typeface="Arial"/>
                <a:sym typeface="Arial"/>
              </a:rPr>
              <a:t>Mood and substance issues risk factors for suicide</a:t>
            </a:r>
            <a:endParaRPr lang="en-US" sz="4400" dirty="0">
              <a:solidFill>
                <a:srgbClr val="FF9900"/>
              </a:solidFill>
            </a:endParaRPr>
          </a:p>
          <a:p>
            <a:pPr marL="0" lvl="1" indent="228600" algn="ctr">
              <a:lnSpc>
                <a:spcPct val="80000"/>
              </a:lnSpc>
              <a:spcBef>
                <a:spcPts val="600"/>
              </a:spcBef>
              <a:buClr>
                <a:srgbClr val="F78F2D"/>
              </a:buClr>
              <a:buSzPts val="1400"/>
            </a:pPr>
            <a:r>
              <a:rPr lang="en-US" sz="4400" i="1" dirty="0">
                <a:solidFill>
                  <a:srgbClr val="217AA0"/>
                </a:solidFill>
                <a:latin typeface="Arial"/>
                <a:ea typeface="Arial"/>
                <a:cs typeface="Arial"/>
                <a:sym typeface="Arial"/>
              </a:rPr>
              <a:t>“Suicide is seen as the outcome of a complex, multifactorial process involving the interplay of many variables rather than just a byproduct of mental illness.” [10]</a:t>
            </a:r>
            <a:endParaRPr lang="en-US" sz="4400" dirty="0">
              <a:solidFill>
                <a:srgbClr val="217AA0"/>
              </a:solidFill>
            </a:endParaRPr>
          </a:p>
        </p:txBody>
      </p:sp>
      <p:pic>
        <p:nvPicPr>
          <p:cNvPr id="48" name="Picture 47">
            <a:extLst>
              <a:ext uri="{FF2B5EF4-FFF2-40B4-BE49-F238E27FC236}">
                <a16:creationId xmlns:a16="http://schemas.microsoft.com/office/drawing/2014/main" id="{70688D73-40B3-4487-8905-4D2AE5DFF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45438" y="9223512"/>
            <a:ext cx="793441" cy="792023"/>
          </a:xfrm>
          <a:prstGeom prst="rect">
            <a:avLst/>
          </a:prstGeom>
        </p:spPr>
      </p:pic>
    </p:spTree>
    <p:extLst>
      <p:ext uri="{BB962C8B-B14F-4D97-AF65-F5344CB8AC3E}">
        <p14:creationId xmlns:p14="http://schemas.microsoft.com/office/powerpoint/2010/main" val="2735684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371496F-9B08-4395-A84D-5E5882A609DB}"/>
              </a:ext>
            </a:extLst>
          </p:cNvPr>
          <p:cNvPicPr preferRelativeResize="0">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694948" y="1295400"/>
            <a:ext cx="9708721" cy="4526672"/>
          </a:xfrm>
        </p:spPr>
      </p:pic>
      <p:pic>
        <p:nvPicPr>
          <p:cNvPr id="8" name="Picture Placeholder 7">
            <a:extLst>
              <a:ext uri="{FF2B5EF4-FFF2-40B4-BE49-F238E27FC236}">
                <a16:creationId xmlns:a16="http://schemas.microsoft.com/office/drawing/2014/main" id="{D897D27D-28BA-41F3-BABE-57DE4E07E5B3}"/>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099" r="6099"/>
          <a:stretch>
            <a:fillRect/>
          </a:stretch>
        </p:blipFill>
        <p:spPr>
          <a:xfrm>
            <a:off x="7233532" y="161363"/>
            <a:ext cx="5819579" cy="12096193"/>
          </a:xfrm>
        </p:spPr>
      </p:pic>
      <p:pic>
        <p:nvPicPr>
          <p:cNvPr id="14" name="Picture Placeholder 13">
            <a:extLst>
              <a:ext uri="{FF2B5EF4-FFF2-40B4-BE49-F238E27FC236}">
                <a16:creationId xmlns:a16="http://schemas.microsoft.com/office/drawing/2014/main" id="{EB416C5F-3FCD-4603-9C18-F5B6B47B4CFD}"/>
              </a:ext>
            </a:extLst>
          </p:cNvPr>
          <p:cNvPicPr preferRelativeResize="0">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3913808" y="4895850"/>
            <a:ext cx="5570857" cy="3886230"/>
          </a:xfrm>
        </p:spPr>
      </p:pic>
      <p:pic>
        <p:nvPicPr>
          <p:cNvPr id="10" name="Picture Placeholder 9">
            <a:extLst>
              <a:ext uri="{FF2B5EF4-FFF2-40B4-BE49-F238E27FC236}">
                <a16:creationId xmlns:a16="http://schemas.microsoft.com/office/drawing/2014/main" id="{67F122E3-DE0E-467E-ABDC-730775CF5600}"/>
              </a:ext>
            </a:extLst>
          </p:cNvPr>
          <p:cNvPicPr preferRelativeResize="0">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12632110" y="5502881"/>
            <a:ext cx="5366154" cy="3387243"/>
          </a:xfrm>
        </p:spPr>
      </p:pic>
      <p:pic>
        <p:nvPicPr>
          <p:cNvPr id="16" name="Picture Placeholder 15">
            <a:extLst>
              <a:ext uri="{FF2B5EF4-FFF2-40B4-BE49-F238E27FC236}">
                <a16:creationId xmlns:a16="http://schemas.microsoft.com/office/drawing/2014/main" id="{79786EAB-E318-4B2A-B814-B54799C4E8CC}"/>
              </a:ext>
            </a:extLst>
          </p:cNvPr>
          <p:cNvPicPr preferRelativeResize="0">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41114" y="5526740"/>
            <a:ext cx="6405255" cy="3957918"/>
          </a:xfrm>
        </p:spPr>
      </p:pic>
      <p:pic>
        <p:nvPicPr>
          <p:cNvPr id="18" name="Picture 17">
            <a:extLst>
              <a:ext uri="{FF2B5EF4-FFF2-40B4-BE49-F238E27FC236}">
                <a16:creationId xmlns:a16="http://schemas.microsoft.com/office/drawing/2014/main" id="{60EA6683-CC53-43D0-B278-9C56096834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48090" y="9387186"/>
            <a:ext cx="694681" cy="693439"/>
          </a:xfrm>
          <a:prstGeom prst="rect">
            <a:avLst/>
          </a:prstGeom>
        </p:spPr>
      </p:pic>
      <p:sp>
        <p:nvSpPr>
          <p:cNvPr id="19" name="TextBox 18">
            <a:extLst>
              <a:ext uri="{FF2B5EF4-FFF2-40B4-BE49-F238E27FC236}">
                <a16:creationId xmlns:a16="http://schemas.microsoft.com/office/drawing/2014/main" id="{7C1D63DD-5A61-4EA7-A3CB-BB22E6B85326}"/>
              </a:ext>
            </a:extLst>
          </p:cNvPr>
          <p:cNvSpPr txBox="1"/>
          <p:nvPr/>
        </p:nvSpPr>
        <p:spPr>
          <a:xfrm>
            <a:off x="7691719" y="1057836"/>
            <a:ext cx="10251054" cy="1015663"/>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6000" b="1" dirty="0">
                <a:solidFill>
                  <a:srgbClr val="FFC000"/>
                </a:solidFill>
              </a:rPr>
              <a:t>Blame the Technology</a:t>
            </a:r>
          </a:p>
        </p:txBody>
      </p:sp>
      <p:sp>
        <p:nvSpPr>
          <p:cNvPr id="20" name="TextBox 19">
            <a:extLst>
              <a:ext uri="{FF2B5EF4-FFF2-40B4-BE49-F238E27FC236}">
                <a16:creationId xmlns:a16="http://schemas.microsoft.com/office/drawing/2014/main" id="{30FFFBFD-2B74-41A0-A68A-0CFE4C8E75DF}"/>
              </a:ext>
            </a:extLst>
          </p:cNvPr>
          <p:cNvSpPr txBox="1"/>
          <p:nvPr/>
        </p:nvSpPr>
        <p:spPr>
          <a:xfrm>
            <a:off x="13231906" y="2311063"/>
            <a:ext cx="4141694" cy="1648272"/>
          </a:xfrm>
          <a:prstGeom prst="rect">
            <a:avLst/>
          </a:prstGeom>
          <a:noFill/>
        </p:spPr>
        <p:txBody>
          <a:bodyPr wrap="square" rtlCol="0">
            <a:spAutoFit/>
          </a:bodyPr>
          <a:lstStyle/>
          <a:p>
            <a:pPr lvl="0">
              <a:lnSpc>
                <a:spcPct val="80000"/>
              </a:lnSpc>
              <a:buClr>
                <a:srgbClr val="F78F2D"/>
              </a:buClr>
              <a:buSzPts val="1800"/>
            </a:pPr>
            <a:r>
              <a:rPr lang="en-US" sz="2400" b="1" dirty="0">
                <a:solidFill>
                  <a:srgbClr val="F78F2D"/>
                </a:solidFill>
              </a:rPr>
              <a:t>2017 was the year of the Electronic Health Record as Burnout Villain</a:t>
            </a:r>
          </a:p>
          <a:p>
            <a:pPr marL="192023" lvl="0" indent="-192023">
              <a:lnSpc>
                <a:spcPct val="80000"/>
              </a:lnSpc>
              <a:spcBef>
                <a:spcPts val="600"/>
              </a:spcBef>
              <a:buClr>
                <a:srgbClr val="000000"/>
              </a:buClr>
              <a:buSzPts val="1800"/>
              <a:buFont typeface="Arial"/>
              <a:buChar char="•"/>
            </a:pPr>
            <a:r>
              <a:rPr lang="en-US" sz="2400" dirty="0">
                <a:solidFill>
                  <a:schemeClr val="accent4"/>
                </a:solidFill>
                <a:latin typeface="Arial"/>
                <a:ea typeface="Arial"/>
                <a:cs typeface="Arial"/>
                <a:sym typeface="Arial"/>
              </a:rPr>
              <a:t>Influx of articles about EHR and burnout</a:t>
            </a:r>
            <a:endParaRPr lang="en-US" sz="2400" dirty="0">
              <a:solidFill>
                <a:schemeClr val="accent4"/>
              </a:solidFill>
            </a:endParaRPr>
          </a:p>
        </p:txBody>
      </p:sp>
    </p:spTree>
    <p:extLst>
      <p:ext uri="{BB962C8B-B14F-4D97-AF65-F5344CB8AC3E}">
        <p14:creationId xmlns:p14="http://schemas.microsoft.com/office/powerpoint/2010/main" val="278565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hape 170">
            <a:extLst>
              <a:ext uri="{FF2B5EF4-FFF2-40B4-BE49-F238E27FC236}">
                <a16:creationId xmlns:a16="http://schemas.microsoft.com/office/drawing/2014/main" id="{B2FDD52E-73BD-4871-A57E-DDFCFF411F48}"/>
              </a:ext>
            </a:extLst>
          </p:cNvPr>
          <p:cNvPicPr preferRelativeResize="0">
            <a:picLocks noGrp="1"/>
          </p:cNvPicPr>
          <p:nvPr>
            <p:ph type="pic" sz="quarter" idx="10"/>
          </p:nvPr>
        </p:nvPicPr>
        <p:blipFill>
          <a:blip r:embed="rId3">
            <a:alphaModFix/>
          </a:blip>
          <a:srcRect t="6987" b="6987"/>
          <a:stretch>
            <a:fillRect/>
          </a:stretch>
        </p:blipFill>
        <p:spPr>
          <a:xfrm>
            <a:off x="218660" y="457199"/>
            <a:ext cx="15213496" cy="4444380"/>
          </a:xfrm>
          <a:prstGeom prst="rect">
            <a:avLst/>
          </a:prstGeom>
          <a:noFill/>
          <a:ln>
            <a:noFill/>
          </a:ln>
        </p:spPr>
      </p:pic>
      <p:pic>
        <p:nvPicPr>
          <p:cNvPr id="5" name="Shape 167" descr="Picture 3">
            <a:extLst>
              <a:ext uri="{FF2B5EF4-FFF2-40B4-BE49-F238E27FC236}">
                <a16:creationId xmlns:a16="http://schemas.microsoft.com/office/drawing/2014/main" id="{01A29D19-B2AD-4D67-B58D-71B3B54F68B8}"/>
              </a:ext>
            </a:extLst>
          </p:cNvPr>
          <p:cNvPicPr preferRelativeResize="0"/>
          <p:nvPr/>
        </p:nvPicPr>
        <p:blipFill rotWithShape="1">
          <a:blip r:embed="rId4">
            <a:alphaModFix/>
          </a:blip>
          <a:srcRect/>
          <a:stretch/>
        </p:blipFill>
        <p:spPr>
          <a:xfrm>
            <a:off x="9623474" y="4393096"/>
            <a:ext cx="7591101" cy="1729408"/>
          </a:xfrm>
          <a:prstGeom prst="rect">
            <a:avLst/>
          </a:prstGeom>
          <a:noFill/>
          <a:ln>
            <a:noFill/>
          </a:ln>
        </p:spPr>
      </p:pic>
      <p:pic>
        <p:nvPicPr>
          <p:cNvPr id="7" name="Picture 6">
            <a:extLst>
              <a:ext uri="{FF2B5EF4-FFF2-40B4-BE49-F238E27FC236}">
                <a16:creationId xmlns:a16="http://schemas.microsoft.com/office/drawing/2014/main" id="{9D0C7F77-978E-4F45-A6B8-7FE0CFA31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8907" y="6400800"/>
            <a:ext cx="8477250" cy="2981325"/>
          </a:xfrm>
          <a:prstGeom prst="rect">
            <a:avLst/>
          </a:prstGeom>
        </p:spPr>
      </p:pic>
      <p:sp>
        <p:nvSpPr>
          <p:cNvPr id="8" name="TextBox 7">
            <a:extLst>
              <a:ext uri="{FF2B5EF4-FFF2-40B4-BE49-F238E27FC236}">
                <a16:creationId xmlns:a16="http://schemas.microsoft.com/office/drawing/2014/main" id="{30274201-68D3-45F5-8780-85325655CF71}"/>
              </a:ext>
            </a:extLst>
          </p:cNvPr>
          <p:cNvSpPr txBox="1"/>
          <p:nvPr/>
        </p:nvSpPr>
        <p:spPr>
          <a:xfrm>
            <a:off x="1073425" y="5744816"/>
            <a:ext cx="15624314" cy="2123658"/>
          </a:xfrm>
          <a:prstGeom prst="rect">
            <a:avLst/>
          </a:prstGeom>
          <a:noFill/>
        </p:spPr>
        <p:txBody>
          <a:bodyPr wrap="square" rtlCol="0">
            <a:spAutoFit/>
          </a:bodyPr>
          <a:lstStyle/>
          <a:p>
            <a:r>
              <a:rPr lang="en-US" sz="6600" b="1" dirty="0">
                <a:solidFill>
                  <a:schemeClr val="accent4"/>
                </a:solidFill>
              </a:rPr>
              <a:t>EHR Data Shows </a:t>
            </a:r>
          </a:p>
          <a:p>
            <a:r>
              <a:rPr lang="en-US" sz="6600" b="1" dirty="0">
                <a:solidFill>
                  <a:schemeClr val="accent4"/>
                </a:solidFill>
              </a:rPr>
              <a:t>Workforce Health</a:t>
            </a:r>
          </a:p>
        </p:txBody>
      </p:sp>
      <p:pic>
        <p:nvPicPr>
          <p:cNvPr id="9" name="Picture 8">
            <a:extLst>
              <a:ext uri="{FF2B5EF4-FFF2-40B4-BE49-F238E27FC236}">
                <a16:creationId xmlns:a16="http://schemas.microsoft.com/office/drawing/2014/main" id="{171A4D0C-98A4-4B1F-8A2C-CAF86866D8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5438" y="9223512"/>
            <a:ext cx="793441" cy="792023"/>
          </a:xfrm>
          <a:prstGeom prst="rect">
            <a:avLst/>
          </a:prstGeom>
        </p:spPr>
      </p:pic>
    </p:spTree>
    <p:extLst>
      <p:ext uri="{BB962C8B-B14F-4D97-AF65-F5344CB8AC3E}">
        <p14:creationId xmlns:p14="http://schemas.microsoft.com/office/powerpoint/2010/main" val="2372151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sharp index">
      <a:dk1>
        <a:srgbClr val="3F3F3F"/>
      </a:dk1>
      <a:lt1>
        <a:srgbClr val="FFFFFF"/>
      </a:lt1>
      <a:dk2>
        <a:srgbClr val="FFFFFF"/>
      </a:dk2>
      <a:lt2>
        <a:srgbClr val="FFFFFF"/>
      </a:lt2>
      <a:accent1>
        <a:srgbClr val="008FDE"/>
      </a:accent1>
      <a:accent2>
        <a:srgbClr val="008FDE"/>
      </a:accent2>
      <a:accent3>
        <a:srgbClr val="F9FAFD"/>
      </a:accent3>
      <a:accent4>
        <a:srgbClr val="23A3EA"/>
      </a:accent4>
      <a:accent5>
        <a:srgbClr val="8BD6FF"/>
      </a:accent5>
      <a:accent6>
        <a:srgbClr val="3F3F3F"/>
      </a:accent6>
      <a:hlink>
        <a:srgbClr val="3F3F3F"/>
      </a:hlink>
      <a:folHlink>
        <a:srgbClr val="008FDE"/>
      </a:folHlink>
    </a:clrScheme>
    <a:fontScheme name="Custom 2">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ain Theme">
      <a:dk1>
        <a:srgbClr val="000000"/>
      </a:dk1>
      <a:lt1>
        <a:srgbClr val="FFFFFF"/>
      </a:lt1>
      <a:dk2>
        <a:srgbClr val="FFFFFF"/>
      </a:dk2>
      <a:lt2>
        <a:srgbClr val="FFFFFF"/>
      </a:lt2>
      <a:accent1>
        <a:srgbClr val="4177C9"/>
      </a:accent1>
      <a:accent2>
        <a:srgbClr val="4177C9"/>
      </a:accent2>
      <a:accent3>
        <a:srgbClr val="F9FAFD"/>
      </a:accent3>
      <a:accent4>
        <a:srgbClr val="8CADDE"/>
      </a:accent4>
      <a:accent5>
        <a:srgbClr val="B3C8E9"/>
      </a:accent5>
      <a:accent6>
        <a:srgbClr val="2E2E2E"/>
      </a:accent6>
      <a:hlink>
        <a:srgbClr val="2E2E2E"/>
      </a:hlink>
      <a:folHlink>
        <a:srgbClr val="4177C9"/>
      </a:folHlink>
    </a:clrScheme>
    <a:fontScheme name="Custom 2">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966</Words>
  <Application>Microsoft Office PowerPoint</Application>
  <PresentationFormat>Custom</PresentationFormat>
  <Paragraphs>125</Paragraphs>
  <Slides>17</Slides>
  <Notes>11</Notes>
  <HiddenSlides>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Helvetica Neue</vt:lpstr>
      <vt:lpstr>Poppins Light</vt:lpstr>
      <vt:lpstr>Roboto Black</vt:lpstr>
      <vt:lpstr>Roboto Light</vt:lpstr>
      <vt:lpstr>Roboto Medium</vt:lpstr>
      <vt:lpstr>Office Theme</vt:lpstr>
      <vt:lpstr>Custom Design</vt:lpstr>
      <vt:lpstr>PowerPoint Presentation</vt:lpstr>
      <vt:lpstr>PowerPoint Presentation</vt:lpstr>
      <vt:lpstr>PowerPoint Presentation</vt:lpstr>
      <vt:lpstr>PowerPoint Presentation</vt:lpstr>
      <vt:lpstr>PowerPoint Presentation</vt:lpstr>
      <vt:lpstr>Only 26% of surgeons with suicidal ideation in the previous year had sought care from a mental health provider compared to 44% for individuals in the general population. [17]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janae sharp</dc:creator>
  <cp:lastModifiedBy>janae sharp</cp:lastModifiedBy>
  <cp:revision>1</cp:revision>
  <dcterms:created xsi:type="dcterms:W3CDTF">2019-02-22T09:58:24Z</dcterms:created>
  <dcterms:modified xsi:type="dcterms:W3CDTF">2019-02-22T10:13:34Z</dcterms:modified>
</cp:coreProperties>
</file>